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drawings/drawing2.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drawings/drawing3.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drawings/drawing4.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drawings/drawing5.xml" ContentType="application/vnd.openxmlformats-officedocument.drawingml.chartshape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drawings/drawing6.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3" r:id="rId2"/>
  </p:sldIdLst>
  <p:sldSz cx="21602700" cy="32404050"/>
  <p:notesSz cx="9799638" cy="14355763"/>
  <p:defaultTextStyle>
    <a:defPPr>
      <a:defRPr lang="fr-FR"/>
    </a:defPPr>
    <a:lvl1pPr algn="l" defTabSz="3085792" rtl="0" fontAlgn="base">
      <a:spcBef>
        <a:spcPct val="0"/>
      </a:spcBef>
      <a:spcAft>
        <a:spcPct val="0"/>
      </a:spcAft>
      <a:defRPr sz="6100" kern="1200">
        <a:solidFill>
          <a:schemeClr val="tx1"/>
        </a:solidFill>
        <a:latin typeface="Arial" charset="0"/>
        <a:ea typeface="+mn-ea"/>
        <a:cs typeface="+mn-cs"/>
      </a:defRPr>
    </a:lvl1pPr>
    <a:lvl2pPr marL="1542896" indent="-1085742" algn="l" defTabSz="3085792" rtl="0" fontAlgn="base">
      <a:spcBef>
        <a:spcPct val="0"/>
      </a:spcBef>
      <a:spcAft>
        <a:spcPct val="0"/>
      </a:spcAft>
      <a:defRPr sz="6100" kern="1200">
        <a:solidFill>
          <a:schemeClr val="tx1"/>
        </a:solidFill>
        <a:latin typeface="Arial" charset="0"/>
        <a:ea typeface="+mn-ea"/>
        <a:cs typeface="+mn-cs"/>
      </a:defRPr>
    </a:lvl2pPr>
    <a:lvl3pPr marL="3085792" indent="-2171484" algn="l" defTabSz="3085792" rtl="0" fontAlgn="base">
      <a:spcBef>
        <a:spcPct val="0"/>
      </a:spcBef>
      <a:spcAft>
        <a:spcPct val="0"/>
      </a:spcAft>
      <a:defRPr sz="6100" kern="1200">
        <a:solidFill>
          <a:schemeClr val="tx1"/>
        </a:solidFill>
        <a:latin typeface="Arial" charset="0"/>
        <a:ea typeface="+mn-ea"/>
        <a:cs typeface="+mn-cs"/>
      </a:defRPr>
    </a:lvl3pPr>
    <a:lvl4pPr marL="4628688" indent="-3257225" algn="l" defTabSz="3085792" rtl="0" fontAlgn="base">
      <a:spcBef>
        <a:spcPct val="0"/>
      </a:spcBef>
      <a:spcAft>
        <a:spcPct val="0"/>
      </a:spcAft>
      <a:defRPr sz="6100" kern="1200">
        <a:solidFill>
          <a:schemeClr val="tx1"/>
        </a:solidFill>
        <a:latin typeface="Arial" charset="0"/>
        <a:ea typeface="+mn-ea"/>
        <a:cs typeface="+mn-cs"/>
      </a:defRPr>
    </a:lvl4pPr>
    <a:lvl5pPr marL="6171584" indent="-4342967" algn="l" defTabSz="3085792" rtl="0" fontAlgn="base">
      <a:spcBef>
        <a:spcPct val="0"/>
      </a:spcBef>
      <a:spcAft>
        <a:spcPct val="0"/>
      </a:spcAft>
      <a:defRPr sz="6100" kern="1200">
        <a:solidFill>
          <a:schemeClr val="tx1"/>
        </a:solidFill>
        <a:latin typeface="Arial" charset="0"/>
        <a:ea typeface="+mn-ea"/>
        <a:cs typeface="+mn-cs"/>
      </a:defRPr>
    </a:lvl5pPr>
    <a:lvl6pPr marL="2285772" algn="l" defTabSz="914310" rtl="0" eaLnBrk="1" latinLnBrk="0" hangingPunct="1">
      <a:defRPr sz="6100" kern="1200">
        <a:solidFill>
          <a:schemeClr val="tx1"/>
        </a:solidFill>
        <a:latin typeface="Arial" charset="0"/>
        <a:ea typeface="+mn-ea"/>
        <a:cs typeface="+mn-cs"/>
      </a:defRPr>
    </a:lvl6pPr>
    <a:lvl7pPr marL="2742926" algn="l" defTabSz="914310" rtl="0" eaLnBrk="1" latinLnBrk="0" hangingPunct="1">
      <a:defRPr sz="6100" kern="1200">
        <a:solidFill>
          <a:schemeClr val="tx1"/>
        </a:solidFill>
        <a:latin typeface="Arial" charset="0"/>
        <a:ea typeface="+mn-ea"/>
        <a:cs typeface="+mn-cs"/>
      </a:defRPr>
    </a:lvl7pPr>
    <a:lvl8pPr marL="3200080" algn="l" defTabSz="914310" rtl="0" eaLnBrk="1" latinLnBrk="0" hangingPunct="1">
      <a:defRPr sz="6100" kern="1200">
        <a:solidFill>
          <a:schemeClr val="tx1"/>
        </a:solidFill>
        <a:latin typeface="Arial" charset="0"/>
        <a:ea typeface="+mn-ea"/>
        <a:cs typeface="+mn-cs"/>
      </a:defRPr>
    </a:lvl8pPr>
    <a:lvl9pPr marL="3657235" algn="l" defTabSz="914310" rtl="0" eaLnBrk="1" latinLnBrk="0" hangingPunct="1">
      <a:defRPr sz="61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0206">
          <p15:clr>
            <a:srgbClr val="A4A3A4"/>
          </p15:clr>
        </p15:guide>
        <p15:guide id="2" pos="680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A2C7"/>
    <a:srgbClr val="8EB4E3"/>
    <a:srgbClr val="FAF1F0"/>
    <a:srgbClr val="E8F4F8"/>
    <a:srgbClr val="F7EAE9"/>
    <a:srgbClr val="CC2436"/>
    <a:srgbClr val="A5DFAC"/>
    <a:srgbClr val="C6FFB7"/>
    <a:srgbClr val="275662"/>
    <a:srgbClr val="66C1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4223" autoAdjust="0"/>
    <p:restoredTop sz="94669" autoAdjust="0"/>
  </p:normalViewPr>
  <p:slideViewPr>
    <p:cSldViewPr>
      <p:cViewPr>
        <p:scale>
          <a:sx n="50" d="100"/>
          <a:sy n="50" d="100"/>
        </p:scale>
        <p:origin x="786" y="-2268"/>
      </p:cViewPr>
      <p:guideLst>
        <p:guide orient="horz" pos="10206"/>
        <p:guide pos="6804"/>
      </p:guideLst>
    </p:cSldViewPr>
  </p:slideViewPr>
  <p:notesTextViewPr>
    <p:cViewPr>
      <p:scale>
        <a:sx n="100" d="100"/>
        <a:sy n="100" d="100"/>
      </p:scale>
      <p:origin x="0" y="0"/>
    </p:cViewPr>
  </p:notesTextViewPr>
  <p:sorterViewPr>
    <p:cViewPr>
      <p:scale>
        <a:sx n="100" d="100"/>
        <a:sy n="100" d="100"/>
      </p:scale>
      <p:origin x="0" y="10602"/>
    </p:cViewPr>
  </p:sorterViewPr>
  <p:gridSpacing cx="360045" cy="360045"/>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2.xml"/><Relationship Id="rId4" Type="http://schemas.openxmlformats.org/officeDocument/2006/relationships/oleObject" Target="file:///C:\Users\matha\Downloads\Cin&#233;tique%20RWC-prol-prot-pheno.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5" Type="http://schemas.openxmlformats.org/officeDocument/2006/relationships/chartUserShapes" Target="../drawings/drawing3.xml"/><Relationship Id="rId4" Type="http://schemas.openxmlformats.org/officeDocument/2006/relationships/oleObject" Target="file:///C:\Users\mtaubert\Downloads\Cin&#233;tique%20RWC-prol-prot-pheno.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5" Type="http://schemas.openxmlformats.org/officeDocument/2006/relationships/chartUserShapes" Target="../drawings/drawing4.xml"/><Relationship Id="rId4" Type="http://schemas.openxmlformats.org/officeDocument/2006/relationships/oleObject" Target="file:///C:\Users\matha\Downloads\Cin&#233;tique%20RWC-prol-prot-pheno.xlsx"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5" Type="http://schemas.openxmlformats.org/officeDocument/2006/relationships/chartUserShapes" Target="../drawings/drawing5.xml"/><Relationship Id="rId4" Type="http://schemas.openxmlformats.org/officeDocument/2006/relationships/oleObject" Target="file:///C:\Users\mtaubert\Downloads\Cin&#233;tique%20RWC-prol-prot-pheno.xlsx" TargetMode="Externa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5" Type="http://schemas.openxmlformats.org/officeDocument/2006/relationships/chartUserShapes" Target="../drawings/drawing6.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348302223031727"/>
          <c:y val="0.11576636476017395"/>
          <c:w val="0.50135388541570713"/>
          <c:h val="0.49014765345271688"/>
        </c:manualLayout>
      </c:layout>
      <c:scatterChart>
        <c:scatterStyle val="lineMarker"/>
        <c:varyColors val="0"/>
        <c:ser>
          <c:idx val="0"/>
          <c:order val="0"/>
          <c:tx>
            <c:strRef>
              <c:f>'S:\lr-rca\RCA_these Mathieu\[Cinétique RWC-prol-prot-pheno_V1yd.xlsx]Recap'!$Q$28</c:f>
              <c:strCache>
                <c:ptCount val="1"/>
                <c:pt idx="0">
                  <c:v>L1</c:v>
                </c:pt>
              </c:strCache>
            </c:strRef>
          </c:tx>
          <c:spPr>
            <a:ln w="25400" cap="rnd">
              <a:solidFill>
                <a:srgbClr val="4F81BD">
                  <a:lumMod val="40000"/>
                  <a:lumOff val="60000"/>
                </a:srgbClr>
              </a:solidFill>
              <a:round/>
            </a:ln>
            <a:effectLst/>
          </c:spPr>
          <c:marker>
            <c:symbol val="circle"/>
            <c:size val="5"/>
            <c:spPr>
              <a:solidFill>
                <a:srgbClr val="4F81BD">
                  <a:lumMod val="40000"/>
                  <a:lumOff val="60000"/>
                </a:srgbClr>
              </a:solidFill>
              <a:ln w="25400">
                <a:solidFill>
                  <a:srgbClr val="4F81BD">
                    <a:lumMod val="40000"/>
                    <a:lumOff val="60000"/>
                  </a:srgbClr>
                </a:solidFill>
              </a:ln>
              <a:effectLst/>
            </c:spPr>
          </c:marker>
          <c:xVal>
            <c:numRef>
              <c:f>[1]Recap!$R$27:$V$27</c:f>
              <c:numCache>
                <c:formatCode>General</c:formatCode>
                <c:ptCount val="5"/>
                <c:pt idx="0">
                  <c:v>4</c:v>
                </c:pt>
                <c:pt idx="1">
                  <c:v>8</c:v>
                </c:pt>
                <c:pt idx="2">
                  <c:v>11</c:v>
                </c:pt>
                <c:pt idx="3">
                  <c:v>15</c:v>
                </c:pt>
                <c:pt idx="4">
                  <c:v>18</c:v>
                </c:pt>
              </c:numCache>
            </c:numRef>
          </c:xVal>
          <c:yVal>
            <c:numRef>
              <c:f>[1]Recap!$R$28:$S$28</c:f>
              <c:numCache>
                <c:formatCode>General</c:formatCode>
                <c:ptCount val="2"/>
                <c:pt idx="0">
                  <c:v>92.271293375394308</c:v>
                </c:pt>
                <c:pt idx="1">
                  <c:v>91.496320523303353</c:v>
                </c:pt>
              </c:numCache>
            </c:numRef>
          </c:yVal>
          <c:smooth val="0"/>
          <c:extLst>
            <c:ext xmlns:c16="http://schemas.microsoft.com/office/drawing/2014/chart" uri="{C3380CC4-5D6E-409C-BE32-E72D297353CC}">
              <c16:uniqueId val="{00000000-F739-491A-9DFB-CE16C161136E}"/>
            </c:ext>
          </c:extLst>
        </c:ser>
        <c:ser>
          <c:idx val="1"/>
          <c:order val="1"/>
          <c:tx>
            <c:strRef>
              <c:f>'S:\lr-rca\RCA_these Mathieu\[Cinétique RWC-prol-prot-pheno_V1yd.xlsx]Recap'!$Q$29</c:f>
              <c:strCache>
                <c:ptCount val="1"/>
                <c:pt idx="0">
                  <c:v>L2</c:v>
                </c:pt>
              </c:strCache>
            </c:strRef>
          </c:tx>
          <c:spPr>
            <a:ln w="25400" cap="rnd">
              <a:solidFill>
                <a:srgbClr val="4F81BD">
                  <a:lumMod val="40000"/>
                  <a:lumOff val="60000"/>
                </a:srgbClr>
              </a:solidFill>
              <a:round/>
            </a:ln>
            <a:effectLst/>
          </c:spPr>
          <c:marker>
            <c:symbol val="circle"/>
            <c:size val="5"/>
            <c:spPr>
              <a:solidFill>
                <a:srgbClr val="4F81BD">
                  <a:lumMod val="40000"/>
                  <a:lumOff val="60000"/>
                </a:srgbClr>
              </a:solidFill>
              <a:ln w="25400">
                <a:solidFill>
                  <a:srgbClr val="4F81BD">
                    <a:lumMod val="40000"/>
                    <a:lumOff val="60000"/>
                  </a:srgbClr>
                </a:solidFill>
              </a:ln>
              <a:effectLst/>
            </c:spPr>
          </c:marker>
          <c:xVal>
            <c:numRef>
              <c:f>[1]Recap!$R$27:$V$27</c:f>
              <c:numCache>
                <c:formatCode>General</c:formatCode>
                <c:ptCount val="5"/>
                <c:pt idx="0">
                  <c:v>4</c:v>
                </c:pt>
                <c:pt idx="1">
                  <c:v>8</c:v>
                </c:pt>
                <c:pt idx="2">
                  <c:v>11</c:v>
                </c:pt>
                <c:pt idx="3">
                  <c:v>15</c:v>
                </c:pt>
                <c:pt idx="4">
                  <c:v>18</c:v>
                </c:pt>
              </c:numCache>
            </c:numRef>
          </c:xVal>
          <c:yVal>
            <c:numRef>
              <c:f>[1]Recap!$R$29:$T$29</c:f>
              <c:numCache>
                <c:formatCode>General</c:formatCode>
                <c:ptCount val="3"/>
                <c:pt idx="0">
                  <c:v>86.725178277564467</c:v>
                </c:pt>
                <c:pt idx="1">
                  <c:v>88.77245508982034</c:v>
                </c:pt>
                <c:pt idx="2">
                  <c:v>96.009209516500377</c:v>
                </c:pt>
              </c:numCache>
            </c:numRef>
          </c:yVal>
          <c:smooth val="0"/>
          <c:extLst>
            <c:ext xmlns:c16="http://schemas.microsoft.com/office/drawing/2014/chart" uri="{C3380CC4-5D6E-409C-BE32-E72D297353CC}">
              <c16:uniqueId val="{00000001-F739-491A-9DFB-CE16C161136E}"/>
            </c:ext>
          </c:extLst>
        </c:ser>
        <c:ser>
          <c:idx val="2"/>
          <c:order val="2"/>
          <c:tx>
            <c:strRef>
              <c:f>'S:\lr-rca\RCA_these Mathieu\[Cinétique RWC-prol-prot-pheno_V1yd.xlsx]Recap'!$Q$30</c:f>
              <c:strCache>
                <c:ptCount val="1"/>
                <c:pt idx="0">
                  <c:v>L3</c:v>
                </c:pt>
              </c:strCache>
            </c:strRef>
          </c:tx>
          <c:spPr>
            <a:ln w="25400" cap="rnd">
              <a:solidFill>
                <a:srgbClr val="4F81BD">
                  <a:lumMod val="40000"/>
                  <a:lumOff val="60000"/>
                </a:srgbClr>
              </a:solidFill>
              <a:round/>
            </a:ln>
            <a:effectLst/>
          </c:spPr>
          <c:marker>
            <c:symbol val="circle"/>
            <c:size val="5"/>
            <c:spPr>
              <a:solidFill>
                <a:srgbClr val="4F81BD">
                  <a:lumMod val="40000"/>
                  <a:lumOff val="60000"/>
                </a:srgbClr>
              </a:solidFill>
              <a:ln w="25400">
                <a:solidFill>
                  <a:srgbClr val="4F81BD">
                    <a:lumMod val="40000"/>
                    <a:lumOff val="60000"/>
                  </a:srgbClr>
                </a:solidFill>
              </a:ln>
              <a:effectLst/>
            </c:spPr>
          </c:marker>
          <c:xVal>
            <c:numRef>
              <c:f>[1]Recap!$R$27:$V$27</c:f>
              <c:numCache>
                <c:formatCode>General</c:formatCode>
                <c:ptCount val="5"/>
                <c:pt idx="0">
                  <c:v>4</c:v>
                </c:pt>
                <c:pt idx="1">
                  <c:v>8</c:v>
                </c:pt>
                <c:pt idx="2">
                  <c:v>11</c:v>
                </c:pt>
                <c:pt idx="3">
                  <c:v>15</c:v>
                </c:pt>
                <c:pt idx="4">
                  <c:v>18</c:v>
                </c:pt>
              </c:numCache>
            </c:numRef>
          </c:xVal>
          <c:yVal>
            <c:numRef>
              <c:f>[1]Recap!$R$30:$V$30</c:f>
              <c:numCache>
                <c:formatCode>General</c:formatCode>
                <c:ptCount val="5"/>
                <c:pt idx="0">
                  <c:v>87.904967602591782</c:v>
                </c:pt>
                <c:pt idx="1">
                  <c:v>90.761750405186376</c:v>
                </c:pt>
                <c:pt idx="2">
                  <c:v>93.392070484581495</c:v>
                </c:pt>
                <c:pt idx="3">
                  <c:v>88.011695906432763</c:v>
                </c:pt>
                <c:pt idx="4">
                  <c:v>63.171690694626484</c:v>
                </c:pt>
              </c:numCache>
            </c:numRef>
          </c:yVal>
          <c:smooth val="0"/>
          <c:extLst>
            <c:ext xmlns:c16="http://schemas.microsoft.com/office/drawing/2014/chart" uri="{C3380CC4-5D6E-409C-BE32-E72D297353CC}">
              <c16:uniqueId val="{00000002-F739-491A-9DFB-CE16C161136E}"/>
            </c:ext>
          </c:extLst>
        </c:ser>
        <c:ser>
          <c:idx val="3"/>
          <c:order val="3"/>
          <c:tx>
            <c:strRef>
              <c:f>'S:\lr-rca\RCA_these Mathieu\[Cinétique RWC-prol-prot-pheno_V1yd.xlsx]Recap'!$Q$31</c:f>
              <c:strCache>
                <c:ptCount val="1"/>
                <c:pt idx="0">
                  <c:v>L4</c:v>
                </c:pt>
              </c:strCache>
            </c:strRef>
          </c:tx>
          <c:spPr>
            <a:ln w="25400" cap="rnd">
              <a:solidFill>
                <a:srgbClr val="4F81BD">
                  <a:lumMod val="60000"/>
                  <a:lumOff val="40000"/>
                </a:srgbClr>
              </a:solidFill>
              <a:round/>
            </a:ln>
            <a:effectLst/>
          </c:spPr>
          <c:marker>
            <c:symbol val="circle"/>
            <c:size val="5"/>
            <c:spPr>
              <a:solidFill>
                <a:srgbClr val="4F81BD">
                  <a:lumMod val="60000"/>
                  <a:lumOff val="40000"/>
                </a:srgbClr>
              </a:solidFill>
              <a:ln w="25400">
                <a:solidFill>
                  <a:srgbClr val="4F81BD">
                    <a:lumMod val="60000"/>
                    <a:lumOff val="40000"/>
                  </a:srgbClr>
                </a:solidFill>
              </a:ln>
              <a:effectLst/>
            </c:spPr>
          </c:marker>
          <c:xVal>
            <c:numRef>
              <c:f>[1]Recap!$R$27:$V$27</c:f>
              <c:numCache>
                <c:formatCode>General</c:formatCode>
                <c:ptCount val="5"/>
                <c:pt idx="0">
                  <c:v>4</c:v>
                </c:pt>
                <c:pt idx="1">
                  <c:v>8</c:v>
                </c:pt>
                <c:pt idx="2">
                  <c:v>11</c:v>
                </c:pt>
                <c:pt idx="3">
                  <c:v>15</c:v>
                </c:pt>
                <c:pt idx="4">
                  <c:v>18</c:v>
                </c:pt>
              </c:numCache>
            </c:numRef>
          </c:xVal>
          <c:yVal>
            <c:numRef>
              <c:f>[1]Recap!$R$31:$V$31</c:f>
              <c:numCache>
                <c:formatCode>General</c:formatCode>
                <c:ptCount val="5"/>
                <c:pt idx="0">
                  <c:v>89.014296463506383</c:v>
                </c:pt>
                <c:pt idx="1">
                  <c:v>90.517241379310349</c:v>
                </c:pt>
                <c:pt idx="2">
                  <c:v>92.17970049916805</c:v>
                </c:pt>
                <c:pt idx="3">
                  <c:v>89.500423370025402</c:v>
                </c:pt>
                <c:pt idx="4">
                  <c:v>91.233071988595853</c:v>
                </c:pt>
              </c:numCache>
            </c:numRef>
          </c:yVal>
          <c:smooth val="0"/>
          <c:extLst>
            <c:ext xmlns:c16="http://schemas.microsoft.com/office/drawing/2014/chart" uri="{C3380CC4-5D6E-409C-BE32-E72D297353CC}">
              <c16:uniqueId val="{00000003-F739-491A-9DFB-CE16C161136E}"/>
            </c:ext>
          </c:extLst>
        </c:ser>
        <c:ser>
          <c:idx val="4"/>
          <c:order val="4"/>
          <c:tx>
            <c:strRef>
              <c:f>'S:\lr-rca\RCA_these Mathieu\[Cinétique RWC-prol-prot-pheno_V1yd.xlsx]Recap'!$Q$32</c:f>
              <c:strCache>
                <c:ptCount val="1"/>
                <c:pt idx="0">
                  <c:v>L5</c:v>
                </c:pt>
              </c:strCache>
            </c:strRef>
          </c:tx>
          <c:spPr>
            <a:ln w="25400" cap="rnd">
              <a:solidFill>
                <a:srgbClr val="4F81BD">
                  <a:lumMod val="60000"/>
                  <a:lumOff val="40000"/>
                </a:srgbClr>
              </a:solidFill>
              <a:round/>
            </a:ln>
            <a:effectLst/>
          </c:spPr>
          <c:marker>
            <c:symbol val="circle"/>
            <c:size val="5"/>
            <c:spPr>
              <a:solidFill>
                <a:srgbClr val="4F81BD">
                  <a:lumMod val="60000"/>
                  <a:lumOff val="40000"/>
                </a:srgbClr>
              </a:solidFill>
              <a:ln w="25400">
                <a:solidFill>
                  <a:srgbClr val="4F81BD">
                    <a:lumMod val="60000"/>
                    <a:lumOff val="40000"/>
                  </a:srgbClr>
                </a:solidFill>
              </a:ln>
              <a:effectLst/>
            </c:spPr>
          </c:marker>
          <c:xVal>
            <c:numRef>
              <c:f>[1]Recap!$R$27:$V$27</c:f>
              <c:numCache>
                <c:formatCode>General</c:formatCode>
                <c:ptCount val="5"/>
                <c:pt idx="0">
                  <c:v>4</c:v>
                </c:pt>
                <c:pt idx="1">
                  <c:v>8</c:v>
                </c:pt>
                <c:pt idx="2">
                  <c:v>11</c:v>
                </c:pt>
                <c:pt idx="3">
                  <c:v>15</c:v>
                </c:pt>
                <c:pt idx="4">
                  <c:v>18</c:v>
                </c:pt>
              </c:numCache>
            </c:numRef>
          </c:xVal>
          <c:yVal>
            <c:numRef>
              <c:f>[1]Recap!$R$32:$V$32</c:f>
              <c:numCache>
                <c:formatCode>General</c:formatCode>
                <c:ptCount val="5"/>
                <c:pt idx="0">
                  <c:v>89.301972685887705</c:v>
                </c:pt>
                <c:pt idx="1">
                  <c:v>86.423220973782804</c:v>
                </c:pt>
                <c:pt idx="2">
                  <c:v>92.67059814658802</c:v>
                </c:pt>
                <c:pt idx="3">
                  <c:v>90.634441087613297</c:v>
                </c:pt>
                <c:pt idx="4">
                  <c:v>89.969604863221903</c:v>
                </c:pt>
              </c:numCache>
            </c:numRef>
          </c:yVal>
          <c:smooth val="0"/>
          <c:extLst>
            <c:ext xmlns:c16="http://schemas.microsoft.com/office/drawing/2014/chart" uri="{C3380CC4-5D6E-409C-BE32-E72D297353CC}">
              <c16:uniqueId val="{00000004-F739-491A-9DFB-CE16C161136E}"/>
            </c:ext>
          </c:extLst>
        </c:ser>
        <c:ser>
          <c:idx val="5"/>
          <c:order val="5"/>
          <c:tx>
            <c:strRef>
              <c:f>'S:\lr-rca\RCA_these Mathieu\[Cinétique RWC-prol-prot-pheno_V1yd.xlsx]Recap'!$Q$33</c:f>
              <c:strCache>
                <c:ptCount val="1"/>
                <c:pt idx="0">
                  <c:v>L6</c:v>
                </c:pt>
              </c:strCache>
            </c:strRef>
          </c:tx>
          <c:spPr>
            <a:ln w="25400" cap="rnd">
              <a:solidFill>
                <a:srgbClr val="4F81BD">
                  <a:lumMod val="60000"/>
                  <a:lumOff val="40000"/>
                </a:srgbClr>
              </a:solidFill>
              <a:round/>
            </a:ln>
            <a:effectLst/>
          </c:spPr>
          <c:marker>
            <c:symbol val="circle"/>
            <c:size val="5"/>
            <c:spPr>
              <a:solidFill>
                <a:srgbClr val="4F81BD">
                  <a:lumMod val="60000"/>
                  <a:lumOff val="40000"/>
                </a:srgbClr>
              </a:solidFill>
              <a:ln w="25400">
                <a:solidFill>
                  <a:srgbClr val="4F81BD">
                    <a:lumMod val="60000"/>
                    <a:lumOff val="40000"/>
                  </a:srgbClr>
                </a:solidFill>
              </a:ln>
              <a:effectLst/>
            </c:spPr>
          </c:marker>
          <c:xVal>
            <c:numRef>
              <c:f>[1]Recap!$R$27:$V$27</c:f>
              <c:numCache>
                <c:formatCode>General</c:formatCode>
                <c:ptCount val="5"/>
                <c:pt idx="0">
                  <c:v>4</c:v>
                </c:pt>
                <c:pt idx="1">
                  <c:v>8</c:v>
                </c:pt>
                <c:pt idx="2">
                  <c:v>11</c:v>
                </c:pt>
                <c:pt idx="3">
                  <c:v>15</c:v>
                </c:pt>
                <c:pt idx="4">
                  <c:v>18</c:v>
                </c:pt>
              </c:numCache>
            </c:numRef>
          </c:xVal>
          <c:yVal>
            <c:numRef>
              <c:f>[1]Recap!$R$33:$V$33</c:f>
              <c:numCache>
                <c:formatCode>General</c:formatCode>
                <c:ptCount val="5"/>
                <c:pt idx="0">
                  <c:v>90.926275992438548</c:v>
                </c:pt>
                <c:pt idx="1">
                  <c:v>89.956331877729255</c:v>
                </c:pt>
                <c:pt idx="2">
                  <c:v>92.638623326959859</c:v>
                </c:pt>
                <c:pt idx="3">
                  <c:v>89.521228545618797</c:v>
                </c:pt>
                <c:pt idx="4">
                  <c:v>89.974511469838575</c:v>
                </c:pt>
              </c:numCache>
            </c:numRef>
          </c:yVal>
          <c:smooth val="0"/>
          <c:extLst>
            <c:ext xmlns:c16="http://schemas.microsoft.com/office/drawing/2014/chart" uri="{C3380CC4-5D6E-409C-BE32-E72D297353CC}">
              <c16:uniqueId val="{00000005-F739-491A-9DFB-CE16C161136E}"/>
            </c:ext>
          </c:extLst>
        </c:ser>
        <c:ser>
          <c:idx val="6"/>
          <c:order val="6"/>
          <c:tx>
            <c:strRef>
              <c:f>'S:\lr-rca\RCA_these Mathieu\[Cinétique RWC-prol-prot-pheno_V1yd.xlsx]Recap'!$Q$34</c:f>
              <c:strCache>
                <c:ptCount val="1"/>
                <c:pt idx="0">
                  <c:v>L7</c:v>
                </c:pt>
              </c:strCache>
            </c:strRef>
          </c:tx>
          <c:spPr>
            <a:ln w="25400" cap="rnd">
              <a:solidFill>
                <a:srgbClr val="1F497D">
                  <a:lumMod val="60000"/>
                  <a:lumOff val="40000"/>
                </a:srgbClr>
              </a:solidFill>
              <a:round/>
            </a:ln>
            <a:effectLst/>
          </c:spPr>
          <c:marker>
            <c:symbol val="circle"/>
            <c:size val="5"/>
            <c:spPr>
              <a:solidFill>
                <a:srgbClr val="1F497D">
                  <a:lumMod val="60000"/>
                  <a:lumOff val="40000"/>
                </a:srgbClr>
              </a:solidFill>
              <a:ln w="25400">
                <a:solidFill>
                  <a:srgbClr val="1F497D">
                    <a:lumMod val="60000"/>
                    <a:lumOff val="40000"/>
                  </a:srgbClr>
                </a:solidFill>
              </a:ln>
              <a:effectLst/>
            </c:spPr>
          </c:marker>
          <c:xVal>
            <c:numRef>
              <c:f>[1]Recap!$R$27:$V$27</c:f>
              <c:numCache>
                <c:formatCode>General</c:formatCode>
                <c:ptCount val="5"/>
                <c:pt idx="0">
                  <c:v>4</c:v>
                </c:pt>
                <c:pt idx="1">
                  <c:v>8</c:v>
                </c:pt>
                <c:pt idx="2">
                  <c:v>11</c:v>
                </c:pt>
                <c:pt idx="3">
                  <c:v>15</c:v>
                </c:pt>
                <c:pt idx="4">
                  <c:v>18</c:v>
                </c:pt>
              </c:numCache>
            </c:numRef>
          </c:xVal>
          <c:yVal>
            <c:numRef>
              <c:f>[1]Recap!$R$34:$V$34</c:f>
              <c:numCache>
                <c:formatCode>General</c:formatCode>
                <c:ptCount val="5"/>
                <c:pt idx="0">
                  <c:v>87.356321839080465</c:v>
                </c:pt>
                <c:pt idx="1">
                  <c:v>86.985645933014354</c:v>
                </c:pt>
                <c:pt idx="2">
                  <c:v>90.419161676646709</c:v>
                </c:pt>
                <c:pt idx="3">
                  <c:v>88.970588235294088</c:v>
                </c:pt>
                <c:pt idx="4">
                  <c:v>89.240506329113927</c:v>
                </c:pt>
              </c:numCache>
            </c:numRef>
          </c:yVal>
          <c:smooth val="0"/>
          <c:extLst>
            <c:ext xmlns:c16="http://schemas.microsoft.com/office/drawing/2014/chart" uri="{C3380CC4-5D6E-409C-BE32-E72D297353CC}">
              <c16:uniqueId val="{00000006-F739-491A-9DFB-CE16C161136E}"/>
            </c:ext>
          </c:extLst>
        </c:ser>
        <c:ser>
          <c:idx val="7"/>
          <c:order val="7"/>
          <c:tx>
            <c:strRef>
              <c:f>'S:\lr-rca\RCA_these Mathieu\[Cinétique RWC-prol-prot-pheno_V1yd.xlsx]Recap'!$Q$35</c:f>
              <c:strCache>
                <c:ptCount val="1"/>
                <c:pt idx="0">
                  <c:v>L8</c:v>
                </c:pt>
              </c:strCache>
            </c:strRef>
          </c:tx>
          <c:spPr>
            <a:ln w="25400" cap="rnd">
              <a:solidFill>
                <a:srgbClr val="1F497D">
                  <a:lumMod val="60000"/>
                  <a:lumOff val="40000"/>
                </a:srgbClr>
              </a:solidFill>
              <a:round/>
            </a:ln>
            <a:effectLst/>
          </c:spPr>
          <c:marker>
            <c:symbol val="circle"/>
            <c:size val="5"/>
            <c:spPr>
              <a:solidFill>
                <a:srgbClr val="1F497D">
                  <a:lumMod val="60000"/>
                  <a:lumOff val="40000"/>
                </a:srgbClr>
              </a:solidFill>
              <a:ln w="25400">
                <a:solidFill>
                  <a:srgbClr val="1F497D">
                    <a:lumMod val="60000"/>
                    <a:lumOff val="40000"/>
                  </a:srgbClr>
                </a:solidFill>
              </a:ln>
              <a:effectLst/>
            </c:spPr>
          </c:marker>
          <c:xVal>
            <c:numRef>
              <c:f>[1]Recap!$R$27:$V$27</c:f>
              <c:numCache>
                <c:formatCode>General</c:formatCode>
                <c:ptCount val="5"/>
                <c:pt idx="0">
                  <c:v>4</c:v>
                </c:pt>
                <c:pt idx="1">
                  <c:v>8</c:v>
                </c:pt>
                <c:pt idx="2">
                  <c:v>11</c:v>
                </c:pt>
                <c:pt idx="3">
                  <c:v>15</c:v>
                </c:pt>
                <c:pt idx="4">
                  <c:v>18</c:v>
                </c:pt>
              </c:numCache>
            </c:numRef>
          </c:xVal>
          <c:yVal>
            <c:numRef>
              <c:f>[1]Recap!$R$35:$V$35</c:f>
              <c:numCache>
                <c:formatCode>General</c:formatCode>
                <c:ptCount val="5"/>
                <c:pt idx="0">
                  <c:v>88.859180035650624</c:v>
                </c:pt>
                <c:pt idx="1">
                  <c:v>86.304128902316222</c:v>
                </c:pt>
                <c:pt idx="2">
                  <c:v>89.380530973451329</c:v>
                </c:pt>
                <c:pt idx="3">
                  <c:v>86.282722513089013</c:v>
                </c:pt>
                <c:pt idx="4">
                  <c:v>90.174471992653821</c:v>
                </c:pt>
              </c:numCache>
            </c:numRef>
          </c:yVal>
          <c:smooth val="0"/>
          <c:extLst>
            <c:ext xmlns:c16="http://schemas.microsoft.com/office/drawing/2014/chart" uri="{C3380CC4-5D6E-409C-BE32-E72D297353CC}">
              <c16:uniqueId val="{00000007-F739-491A-9DFB-CE16C161136E}"/>
            </c:ext>
          </c:extLst>
        </c:ser>
        <c:ser>
          <c:idx val="8"/>
          <c:order val="8"/>
          <c:tx>
            <c:strRef>
              <c:f>'S:\lr-rca\RCA_these Mathieu\[Cinétique RWC-prol-prot-pheno_V1yd.xlsx]Recap'!$Q$36</c:f>
              <c:strCache>
                <c:ptCount val="1"/>
                <c:pt idx="0">
                  <c:v>L9</c:v>
                </c:pt>
              </c:strCache>
            </c:strRef>
          </c:tx>
          <c:spPr>
            <a:ln w="25400" cap="rnd">
              <a:solidFill>
                <a:srgbClr val="1F497D">
                  <a:lumMod val="60000"/>
                  <a:lumOff val="40000"/>
                </a:srgbClr>
              </a:solidFill>
              <a:round/>
            </a:ln>
            <a:effectLst/>
          </c:spPr>
          <c:marker>
            <c:symbol val="circle"/>
            <c:size val="5"/>
            <c:spPr>
              <a:solidFill>
                <a:srgbClr val="1F497D">
                  <a:lumMod val="60000"/>
                  <a:lumOff val="40000"/>
                </a:srgbClr>
              </a:solidFill>
              <a:ln w="25400">
                <a:solidFill>
                  <a:srgbClr val="1F497D">
                    <a:lumMod val="60000"/>
                    <a:lumOff val="40000"/>
                  </a:srgbClr>
                </a:solidFill>
              </a:ln>
              <a:effectLst/>
            </c:spPr>
          </c:marker>
          <c:xVal>
            <c:numRef>
              <c:f>[1]Recap!$R$27:$V$27</c:f>
              <c:numCache>
                <c:formatCode>General</c:formatCode>
                <c:ptCount val="5"/>
                <c:pt idx="0">
                  <c:v>4</c:v>
                </c:pt>
                <c:pt idx="1">
                  <c:v>8</c:v>
                </c:pt>
                <c:pt idx="2">
                  <c:v>11</c:v>
                </c:pt>
                <c:pt idx="3">
                  <c:v>15</c:v>
                </c:pt>
                <c:pt idx="4">
                  <c:v>18</c:v>
                </c:pt>
              </c:numCache>
            </c:numRef>
          </c:xVal>
          <c:yVal>
            <c:numRef>
              <c:f>[1]Recap!$R$36:$V$36</c:f>
              <c:numCache>
                <c:formatCode>General</c:formatCode>
                <c:ptCount val="5"/>
                <c:pt idx="0">
                  <c:v>92.212389380530979</c:v>
                </c:pt>
                <c:pt idx="1">
                  <c:v>85.742971887550198</c:v>
                </c:pt>
                <c:pt idx="2">
                  <c:v>91.749174917491743</c:v>
                </c:pt>
                <c:pt idx="3">
                  <c:v>89.113355780022445</c:v>
                </c:pt>
                <c:pt idx="4">
                  <c:v>90.190972222222214</c:v>
                </c:pt>
              </c:numCache>
            </c:numRef>
          </c:yVal>
          <c:smooth val="0"/>
          <c:extLst>
            <c:ext xmlns:c16="http://schemas.microsoft.com/office/drawing/2014/chart" uri="{C3380CC4-5D6E-409C-BE32-E72D297353CC}">
              <c16:uniqueId val="{00000008-F739-491A-9DFB-CE16C161136E}"/>
            </c:ext>
          </c:extLst>
        </c:ser>
        <c:ser>
          <c:idx val="9"/>
          <c:order val="9"/>
          <c:tx>
            <c:strRef>
              <c:f>'S:\lr-rca\RCA_these Mathieu\[Cinétique RWC-prol-prot-pheno_V1yd.xlsx]Recap'!$Q$37</c:f>
              <c:strCache>
                <c:ptCount val="1"/>
                <c:pt idx="0">
                  <c:v>L10</c:v>
                </c:pt>
              </c:strCache>
            </c:strRef>
          </c:tx>
          <c:spPr>
            <a:ln w="25400" cap="rnd">
              <a:solidFill>
                <a:srgbClr val="1F497D">
                  <a:lumMod val="60000"/>
                  <a:lumOff val="40000"/>
                </a:srgbClr>
              </a:solidFill>
              <a:round/>
            </a:ln>
            <a:effectLst/>
          </c:spPr>
          <c:marker>
            <c:symbol val="circle"/>
            <c:size val="5"/>
            <c:spPr>
              <a:solidFill>
                <a:srgbClr val="1F497D">
                  <a:lumMod val="60000"/>
                  <a:lumOff val="40000"/>
                </a:srgbClr>
              </a:solidFill>
              <a:ln w="25400">
                <a:solidFill>
                  <a:srgbClr val="1F497D">
                    <a:lumMod val="60000"/>
                    <a:lumOff val="40000"/>
                  </a:srgbClr>
                </a:solidFill>
              </a:ln>
              <a:effectLst/>
            </c:spPr>
          </c:marker>
          <c:xVal>
            <c:numRef>
              <c:f>[1]Recap!$R$27:$V$27</c:f>
              <c:numCache>
                <c:formatCode>General</c:formatCode>
                <c:ptCount val="5"/>
                <c:pt idx="0">
                  <c:v>4</c:v>
                </c:pt>
                <c:pt idx="1">
                  <c:v>8</c:v>
                </c:pt>
                <c:pt idx="2">
                  <c:v>11</c:v>
                </c:pt>
                <c:pt idx="3">
                  <c:v>15</c:v>
                </c:pt>
                <c:pt idx="4">
                  <c:v>18</c:v>
                </c:pt>
              </c:numCache>
            </c:numRef>
          </c:xVal>
          <c:yVal>
            <c:numRef>
              <c:f>[1]Recap!$R$37:$V$37</c:f>
              <c:numCache>
                <c:formatCode>General</c:formatCode>
                <c:ptCount val="5"/>
                <c:pt idx="0">
                  <c:v>88.451208594449412</c:v>
                </c:pt>
                <c:pt idx="1">
                  <c:v>87.959183673469383</c:v>
                </c:pt>
                <c:pt idx="2">
                  <c:v>91.097308488612825</c:v>
                </c:pt>
                <c:pt idx="3">
                  <c:v>86.558044806517316</c:v>
                </c:pt>
                <c:pt idx="4">
                  <c:v>90.656799259944492</c:v>
                </c:pt>
              </c:numCache>
            </c:numRef>
          </c:yVal>
          <c:smooth val="0"/>
          <c:extLst>
            <c:ext xmlns:c16="http://schemas.microsoft.com/office/drawing/2014/chart" uri="{C3380CC4-5D6E-409C-BE32-E72D297353CC}">
              <c16:uniqueId val="{00000009-F739-491A-9DFB-CE16C161136E}"/>
            </c:ext>
          </c:extLst>
        </c:ser>
        <c:ser>
          <c:idx val="10"/>
          <c:order val="10"/>
          <c:tx>
            <c:strRef>
              <c:f>'S:\lr-rca\RCA_these Mathieu\[Cinétique RWC-prol-prot-pheno_V1yd.xlsx]Recap'!$Q$38</c:f>
              <c:strCache>
                <c:ptCount val="1"/>
                <c:pt idx="0">
                  <c:v>L11</c:v>
                </c:pt>
              </c:strCache>
            </c:strRef>
          </c:tx>
          <c:spPr>
            <a:ln w="25400" cap="rnd">
              <a:solidFill>
                <a:srgbClr val="1F497D"/>
              </a:solidFill>
              <a:round/>
            </a:ln>
            <a:effectLst/>
          </c:spPr>
          <c:marker>
            <c:symbol val="circle"/>
            <c:size val="5"/>
            <c:spPr>
              <a:solidFill>
                <a:srgbClr val="1F497D"/>
              </a:solidFill>
              <a:ln w="25400">
                <a:solidFill>
                  <a:srgbClr val="1F497D"/>
                </a:solidFill>
              </a:ln>
              <a:effectLst/>
            </c:spPr>
          </c:marker>
          <c:xVal>
            <c:numRef>
              <c:f>[1]Recap!$R$27:$V$27</c:f>
              <c:numCache>
                <c:formatCode>General</c:formatCode>
                <c:ptCount val="5"/>
                <c:pt idx="0">
                  <c:v>4</c:v>
                </c:pt>
                <c:pt idx="1">
                  <c:v>8</c:v>
                </c:pt>
                <c:pt idx="2">
                  <c:v>11</c:v>
                </c:pt>
                <c:pt idx="3">
                  <c:v>15</c:v>
                </c:pt>
                <c:pt idx="4">
                  <c:v>18</c:v>
                </c:pt>
              </c:numCache>
            </c:numRef>
          </c:xVal>
          <c:yVal>
            <c:numRef>
              <c:f>[1]Recap!$R$38:$V$38</c:f>
              <c:numCache>
                <c:formatCode>General</c:formatCode>
                <c:ptCount val="5"/>
                <c:pt idx="0">
                  <c:v>88.022284122562695</c:v>
                </c:pt>
                <c:pt idx="1">
                  <c:v>84.567350579839442</c:v>
                </c:pt>
                <c:pt idx="2">
                  <c:v>91.594202898550719</c:v>
                </c:pt>
                <c:pt idx="3">
                  <c:v>89.733840304182522</c:v>
                </c:pt>
                <c:pt idx="4">
                  <c:v>90.459670424978327</c:v>
                </c:pt>
              </c:numCache>
            </c:numRef>
          </c:yVal>
          <c:smooth val="0"/>
          <c:extLst>
            <c:ext xmlns:c16="http://schemas.microsoft.com/office/drawing/2014/chart" uri="{C3380CC4-5D6E-409C-BE32-E72D297353CC}">
              <c16:uniqueId val="{0000000A-F739-491A-9DFB-CE16C161136E}"/>
            </c:ext>
          </c:extLst>
        </c:ser>
        <c:ser>
          <c:idx val="11"/>
          <c:order val="11"/>
          <c:tx>
            <c:strRef>
              <c:f>'S:\lr-rca\RCA_these Mathieu\[Cinétique RWC-prol-prot-pheno_V1yd.xlsx]Recap'!$Q$39</c:f>
              <c:strCache>
                <c:ptCount val="1"/>
                <c:pt idx="0">
                  <c:v>L12</c:v>
                </c:pt>
              </c:strCache>
            </c:strRef>
          </c:tx>
          <c:spPr>
            <a:ln w="25400" cap="rnd">
              <a:solidFill>
                <a:srgbClr val="1F497D"/>
              </a:solidFill>
              <a:round/>
            </a:ln>
            <a:effectLst/>
          </c:spPr>
          <c:marker>
            <c:symbol val="circle"/>
            <c:size val="5"/>
            <c:spPr>
              <a:solidFill>
                <a:srgbClr val="1F497D"/>
              </a:solidFill>
              <a:ln w="25400">
                <a:solidFill>
                  <a:srgbClr val="1F497D"/>
                </a:solidFill>
              </a:ln>
              <a:effectLst/>
            </c:spPr>
          </c:marker>
          <c:xVal>
            <c:numRef>
              <c:f>[1]Recap!$R$27:$V$27</c:f>
              <c:numCache>
                <c:formatCode>General</c:formatCode>
                <c:ptCount val="5"/>
                <c:pt idx="0">
                  <c:v>4</c:v>
                </c:pt>
                <c:pt idx="1">
                  <c:v>8</c:v>
                </c:pt>
                <c:pt idx="2">
                  <c:v>11</c:v>
                </c:pt>
                <c:pt idx="3">
                  <c:v>15</c:v>
                </c:pt>
                <c:pt idx="4">
                  <c:v>18</c:v>
                </c:pt>
              </c:numCache>
            </c:numRef>
          </c:xVal>
          <c:yVal>
            <c:numRef>
              <c:f>[1]Recap!$S$39:$V$39</c:f>
              <c:numCache>
                <c:formatCode>General</c:formatCode>
                <c:ptCount val="4"/>
                <c:pt idx="0">
                  <c:v>86.237712243074171</c:v>
                </c:pt>
                <c:pt idx="1">
                  <c:v>90.655884995507634</c:v>
                </c:pt>
                <c:pt idx="2">
                  <c:v>92.773261065943984</c:v>
                </c:pt>
                <c:pt idx="3">
                  <c:v>89.921259842519675</c:v>
                </c:pt>
              </c:numCache>
            </c:numRef>
          </c:yVal>
          <c:smooth val="0"/>
          <c:extLst>
            <c:ext xmlns:c16="http://schemas.microsoft.com/office/drawing/2014/chart" uri="{C3380CC4-5D6E-409C-BE32-E72D297353CC}">
              <c16:uniqueId val="{0000000B-F739-491A-9DFB-CE16C161136E}"/>
            </c:ext>
          </c:extLst>
        </c:ser>
        <c:ser>
          <c:idx val="12"/>
          <c:order val="12"/>
          <c:tx>
            <c:strRef>
              <c:f>'S:\lr-rca\RCA_these Mathieu\[Cinétique RWC-prol-prot-pheno_V1yd.xlsx]Recap'!$Q$40</c:f>
              <c:strCache>
                <c:ptCount val="1"/>
                <c:pt idx="0">
                  <c:v>L13</c:v>
                </c:pt>
              </c:strCache>
            </c:strRef>
          </c:tx>
          <c:spPr>
            <a:ln w="25400" cap="rnd">
              <a:solidFill>
                <a:srgbClr val="1F497D"/>
              </a:solidFill>
              <a:round/>
            </a:ln>
            <a:effectLst/>
          </c:spPr>
          <c:marker>
            <c:symbol val="circle"/>
            <c:size val="5"/>
            <c:spPr>
              <a:solidFill>
                <a:srgbClr val="1F497D"/>
              </a:solidFill>
              <a:ln w="25400">
                <a:solidFill>
                  <a:srgbClr val="1F497D"/>
                </a:solidFill>
              </a:ln>
              <a:effectLst/>
            </c:spPr>
          </c:marker>
          <c:xVal>
            <c:numRef>
              <c:f>[1]Recap!$R$27:$V$27</c:f>
              <c:numCache>
                <c:formatCode>General</c:formatCode>
                <c:ptCount val="5"/>
                <c:pt idx="0">
                  <c:v>4</c:v>
                </c:pt>
                <c:pt idx="1">
                  <c:v>8</c:v>
                </c:pt>
                <c:pt idx="2">
                  <c:v>11</c:v>
                </c:pt>
                <c:pt idx="3">
                  <c:v>15</c:v>
                </c:pt>
                <c:pt idx="4">
                  <c:v>18</c:v>
                </c:pt>
              </c:numCache>
            </c:numRef>
          </c:xVal>
          <c:yVal>
            <c:numRef>
              <c:f>[1]Recap!$U$40:$V$40</c:f>
              <c:numCache>
                <c:formatCode>General</c:formatCode>
                <c:ptCount val="2"/>
                <c:pt idx="0">
                  <c:v>88.713692946058103</c:v>
                </c:pt>
                <c:pt idx="1">
                  <c:v>93.070866141732296</c:v>
                </c:pt>
              </c:numCache>
            </c:numRef>
          </c:yVal>
          <c:smooth val="0"/>
          <c:extLst>
            <c:ext xmlns:c16="http://schemas.microsoft.com/office/drawing/2014/chart" uri="{C3380CC4-5D6E-409C-BE32-E72D297353CC}">
              <c16:uniqueId val="{0000000C-F739-491A-9DFB-CE16C161136E}"/>
            </c:ext>
          </c:extLst>
        </c:ser>
        <c:ser>
          <c:idx val="13"/>
          <c:order val="13"/>
          <c:tx>
            <c:strRef>
              <c:f>'S:\lr-rca\RCA_these Mathieu\[Cinétique RWC-prol-prot-pheno_V1yd.xlsx]Recap'!$Q$41</c:f>
              <c:strCache>
                <c:ptCount val="1"/>
                <c:pt idx="0">
                  <c:v>L14</c:v>
                </c:pt>
              </c:strCache>
            </c:strRef>
          </c:tx>
          <c:spPr>
            <a:ln w="25400" cap="rnd">
              <a:solidFill>
                <a:srgbClr val="1F497D"/>
              </a:solidFill>
              <a:round/>
            </a:ln>
            <a:effectLst/>
          </c:spPr>
          <c:marker>
            <c:symbol val="circle"/>
            <c:size val="5"/>
            <c:spPr>
              <a:solidFill>
                <a:srgbClr val="1F497D"/>
              </a:solidFill>
              <a:ln w="25400">
                <a:solidFill>
                  <a:srgbClr val="1F497D"/>
                </a:solidFill>
              </a:ln>
              <a:effectLst/>
            </c:spPr>
          </c:marker>
          <c:xVal>
            <c:numRef>
              <c:f>[1]Recap!$R$27:$V$27</c:f>
              <c:numCache>
                <c:formatCode>General</c:formatCode>
                <c:ptCount val="5"/>
                <c:pt idx="0">
                  <c:v>4</c:v>
                </c:pt>
                <c:pt idx="1">
                  <c:v>8</c:v>
                </c:pt>
                <c:pt idx="2">
                  <c:v>11</c:v>
                </c:pt>
                <c:pt idx="3">
                  <c:v>15</c:v>
                </c:pt>
                <c:pt idx="4">
                  <c:v>18</c:v>
                </c:pt>
              </c:numCache>
            </c:numRef>
          </c:xVal>
          <c:yVal>
            <c:numRef>
              <c:f>[1]Recap!$U$41:$V$41</c:f>
              <c:numCache>
                <c:formatCode>General</c:formatCode>
                <c:ptCount val="2"/>
                <c:pt idx="0">
                  <c:v>89.839572192513359</c:v>
                </c:pt>
                <c:pt idx="1">
                  <c:v>89.565879664889565</c:v>
                </c:pt>
              </c:numCache>
            </c:numRef>
          </c:yVal>
          <c:smooth val="0"/>
          <c:extLst>
            <c:ext xmlns:c16="http://schemas.microsoft.com/office/drawing/2014/chart" uri="{C3380CC4-5D6E-409C-BE32-E72D297353CC}">
              <c16:uniqueId val="{0000000D-F739-491A-9DFB-CE16C161136E}"/>
            </c:ext>
          </c:extLst>
        </c:ser>
        <c:dLbls>
          <c:showLegendKey val="0"/>
          <c:showVal val="0"/>
          <c:showCatName val="0"/>
          <c:showSerName val="0"/>
          <c:showPercent val="0"/>
          <c:showBubbleSize val="0"/>
        </c:dLbls>
        <c:axId val="104623472"/>
        <c:axId val="115513776"/>
      </c:scatterChart>
      <c:valAx>
        <c:axId val="10462347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w="22225" cap="flat" cmpd="sng" algn="ctr">
            <a:solidFill>
              <a:sysClr val="windowText" lastClr="000000"/>
            </a:solidFill>
            <a:round/>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fr-FR"/>
          </a:p>
        </c:txPr>
        <c:crossAx val="115513776"/>
        <c:crosses val="autoZero"/>
        <c:crossBetween val="midCat"/>
        <c:majorUnit val="4"/>
      </c:valAx>
      <c:valAx>
        <c:axId val="115513776"/>
        <c:scaling>
          <c:orientation val="minMax"/>
          <c:min val="3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sz="1400" b="1" i="0" baseline="0" dirty="0" err="1">
                    <a:effectLst/>
                  </a:rPr>
                  <a:t>Pourcentage</a:t>
                </a:r>
                <a:r>
                  <a:rPr lang="en-US" sz="1400" b="1" i="0" baseline="0" dirty="0">
                    <a:effectLst/>
                  </a:rPr>
                  <a:t> (%)</a:t>
                </a:r>
                <a:endParaRPr lang="fr-FR" sz="800" dirty="0">
                  <a:effectLst/>
                </a:endParaRPr>
              </a:p>
            </c:rich>
          </c:tx>
          <c:layout>
            <c:manualLayout>
              <c:xMode val="edge"/>
              <c:yMode val="edge"/>
              <c:x val="0"/>
              <c:y val="0.15059962668006288"/>
            </c:manualLayout>
          </c:layout>
          <c:overlay val="0"/>
          <c:spPr>
            <a:noFill/>
            <a:ln>
              <a:noFill/>
            </a:ln>
            <a:effectLst/>
          </c:spPr>
          <c:txPr>
            <a:bodyPr rot="-5400000" spcFirstLastPara="1" vertOverflow="ellipsis" vert="horz" wrap="square" anchor="ctr" anchorCtr="1"/>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fr-FR"/>
            </a:p>
          </c:txPr>
        </c:title>
        <c:numFmt formatCode="General" sourceLinked="1"/>
        <c:majorTickMark val="out"/>
        <c:minorTickMark val="none"/>
        <c:tickLblPos val="nextTo"/>
        <c:spPr>
          <a:noFill/>
          <a:ln w="22225" cap="sq" cmpd="sng" algn="ctr">
            <a:solidFill>
              <a:sysClr val="windowText" lastClr="000000"/>
            </a:solidFill>
            <a:round/>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fr-FR"/>
          </a:p>
        </c:txPr>
        <c:crossAx val="104623472"/>
        <c:crosses val="autoZero"/>
        <c:crossBetween val="midCat"/>
      </c:valAx>
      <c:spPr>
        <a:solidFill>
          <a:sysClr val="window" lastClr="FFFFFF"/>
        </a:solidFill>
        <a:ln w="22225">
          <a:solidFill>
            <a:sysClr val="windowText" lastClr="000000"/>
          </a:solidFill>
        </a:ln>
        <a:effectLst/>
      </c:spPr>
    </c:plotArea>
    <c:legend>
      <c:legendPos val="b"/>
      <c:layout>
        <c:manualLayout>
          <c:xMode val="edge"/>
          <c:yMode val="edge"/>
          <c:x val="0.68474080842974128"/>
          <c:y val="9.3856966258378777E-2"/>
          <c:w val="0.25611563987320618"/>
          <c:h val="0.53966376580330266"/>
        </c:manualLayout>
      </c:layout>
      <c:overlay val="0"/>
      <c:spPr>
        <a:solidFill>
          <a:sysClr val="window" lastClr="FFFFFF"/>
        </a:solid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solidFill>
            <a:sysClr val="windowText" lastClr="000000"/>
          </a:solidFill>
          <a:latin typeface="Arial" panose="020B0604020202020204" pitchFamily="34" charset="0"/>
          <a:cs typeface="Arial" panose="020B0604020202020204" pitchFamily="34" charset="0"/>
        </a:defRPr>
      </a:pPr>
      <a:endParaRPr lang="fr-FR"/>
    </a:p>
  </c:txPr>
  <c:externalData r:id="rId4">
    <c:autoUpdate val="0"/>
  </c:externalData>
  <c:userShapes r:id="rId5"/>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55437748801742"/>
          <c:y val="0.12490842490842492"/>
          <c:w val="0.50827269834946964"/>
          <c:h val="0.56930402930402935"/>
        </c:manualLayout>
      </c:layout>
      <c:barChart>
        <c:barDir val="col"/>
        <c:grouping val="stacked"/>
        <c:varyColors val="0"/>
        <c:ser>
          <c:idx val="1"/>
          <c:order val="0"/>
          <c:tx>
            <c:strRef>
              <c:f>[1]Recap!$M$1</c:f>
              <c:strCache>
                <c:ptCount val="1"/>
                <c:pt idx="0">
                  <c:v>min</c:v>
                </c:pt>
              </c:strCache>
            </c:strRef>
          </c:tx>
          <c:spPr>
            <a:noFill/>
            <a:ln>
              <a:noFill/>
            </a:ln>
            <a:effectLst/>
          </c:spPr>
          <c:invertIfNegative val="0"/>
          <c:cat>
            <c:numRef>
              <c:f>[1]Recap!$L$2:$L$11</c:f>
              <c:numCache>
                <c:formatCode>General</c:formatCode>
                <c:ptCount val="10"/>
                <c:pt idx="0">
                  <c:v>4</c:v>
                </c:pt>
                <c:pt idx="1">
                  <c:v>8</c:v>
                </c:pt>
                <c:pt idx="2">
                  <c:v>11</c:v>
                </c:pt>
                <c:pt idx="3">
                  <c:v>15</c:v>
                </c:pt>
                <c:pt idx="4">
                  <c:v>18</c:v>
                </c:pt>
                <c:pt idx="5">
                  <c:v>4</c:v>
                </c:pt>
                <c:pt idx="6">
                  <c:v>8</c:v>
                </c:pt>
                <c:pt idx="7">
                  <c:v>11</c:v>
                </c:pt>
                <c:pt idx="8">
                  <c:v>15</c:v>
                </c:pt>
                <c:pt idx="9">
                  <c:v>18</c:v>
                </c:pt>
              </c:numCache>
            </c:numRef>
          </c:cat>
          <c:val>
            <c:numRef>
              <c:f>[1]Recap!$M$7:$M$11</c:f>
              <c:numCache>
                <c:formatCode>General</c:formatCode>
                <c:ptCount val="5"/>
                <c:pt idx="0">
                  <c:v>1</c:v>
                </c:pt>
                <c:pt idx="1">
                  <c:v>1</c:v>
                </c:pt>
                <c:pt idx="2">
                  <c:v>2</c:v>
                </c:pt>
                <c:pt idx="3">
                  <c:v>3</c:v>
                </c:pt>
                <c:pt idx="4">
                  <c:v>3</c:v>
                </c:pt>
              </c:numCache>
            </c:numRef>
          </c:val>
          <c:extLst>
            <c:ext xmlns:c16="http://schemas.microsoft.com/office/drawing/2014/chart" uri="{C3380CC4-5D6E-409C-BE32-E72D297353CC}">
              <c16:uniqueId val="{00000000-B502-4B5D-B117-1A020F521A86}"/>
            </c:ext>
          </c:extLst>
        </c:ser>
        <c:ser>
          <c:idx val="2"/>
          <c:order val="1"/>
          <c:tx>
            <c:strRef>
              <c:f>[1]Recap!$O$1</c:f>
              <c:strCache>
                <c:ptCount val="1"/>
                <c:pt idx="0">
                  <c:v>True max -1</c:v>
                </c:pt>
              </c:strCache>
            </c:strRef>
          </c:tx>
          <c:spPr>
            <a:solidFill>
              <a:schemeClr val="accent1"/>
            </a:solidFill>
            <a:ln w="12700">
              <a:solidFill>
                <a:schemeClr val="tx1"/>
              </a:solidFill>
            </a:ln>
            <a:effectLst/>
          </c:spPr>
          <c:invertIfNegative val="0"/>
          <c:dPt>
            <c:idx val="0"/>
            <c:invertIfNegative val="0"/>
            <c:bubble3D val="0"/>
            <c:spPr>
              <a:solidFill>
                <a:schemeClr val="accent1"/>
              </a:solidFill>
              <a:ln w="12700">
                <a:solidFill>
                  <a:schemeClr val="tx1"/>
                </a:solidFill>
              </a:ln>
              <a:effectLst/>
            </c:spPr>
            <c:extLst>
              <c:ext xmlns:c16="http://schemas.microsoft.com/office/drawing/2014/chart" uri="{C3380CC4-5D6E-409C-BE32-E72D297353CC}">
                <c16:uniqueId val="{00000002-B502-4B5D-B117-1A020F521A86}"/>
              </c:ext>
            </c:extLst>
          </c:dPt>
          <c:dPt>
            <c:idx val="1"/>
            <c:invertIfNegative val="0"/>
            <c:bubble3D val="0"/>
            <c:spPr>
              <a:solidFill>
                <a:schemeClr val="accent1"/>
              </a:solidFill>
              <a:ln w="12700">
                <a:solidFill>
                  <a:schemeClr val="tx1"/>
                </a:solidFill>
              </a:ln>
              <a:effectLst/>
            </c:spPr>
            <c:extLst>
              <c:ext xmlns:c16="http://schemas.microsoft.com/office/drawing/2014/chart" uri="{C3380CC4-5D6E-409C-BE32-E72D297353CC}">
                <c16:uniqueId val="{00000004-B502-4B5D-B117-1A020F521A86}"/>
              </c:ext>
            </c:extLst>
          </c:dPt>
          <c:dPt>
            <c:idx val="2"/>
            <c:invertIfNegative val="0"/>
            <c:bubble3D val="0"/>
            <c:spPr>
              <a:solidFill>
                <a:schemeClr val="accent1"/>
              </a:solidFill>
              <a:ln w="12700">
                <a:solidFill>
                  <a:schemeClr val="tx1"/>
                </a:solidFill>
              </a:ln>
              <a:effectLst/>
            </c:spPr>
            <c:extLst>
              <c:ext xmlns:c16="http://schemas.microsoft.com/office/drawing/2014/chart" uri="{C3380CC4-5D6E-409C-BE32-E72D297353CC}">
                <c16:uniqueId val="{00000006-B502-4B5D-B117-1A020F521A86}"/>
              </c:ext>
            </c:extLst>
          </c:dPt>
          <c:dPt>
            <c:idx val="3"/>
            <c:invertIfNegative val="0"/>
            <c:bubble3D val="0"/>
            <c:spPr>
              <a:solidFill>
                <a:schemeClr val="accent1"/>
              </a:solidFill>
              <a:ln w="12700">
                <a:solidFill>
                  <a:schemeClr val="tx1"/>
                </a:solidFill>
              </a:ln>
              <a:effectLst/>
            </c:spPr>
            <c:extLst>
              <c:ext xmlns:c16="http://schemas.microsoft.com/office/drawing/2014/chart" uri="{C3380CC4-5D6E-409C-BE32-E72D297353CC}">
                <c16:uniqueId val="{00000008-B502-4B5D-B117-1A020F521A86}"/>
              </c:ext>
            </c:extLst>
          </c:dPt>
          <c:dPt>
            <c:idx val="4"/>
            <c:invertIfNegative val="0"/>
            <c:bubble3D val="0"/>
            <c:spPr>
              <a:solidFill>
                <a:schemeClr val="accent1"/>
              </a:solidFill>
              <a:ln w="12700">
                <a:solidFill>
                  <a:schemeClr val="tx1"/>
                </a:solidFill>
              </a:ln>
              <a:effectLst/>
            </c:spPr>
            <c:extLst>
              <c:ext xmlns:c16="http://schemas.microsoft.com/office/drawing/2014/chart" uri="{C3380CC4-5D6E-409C-BE32-E72D297353CC}">
                <c16:uniqueId val="{0000000A-B502-4B5D-B117-1A020F521A86}"/>
              </c:ext>
            </c:extLst>
          </c:dPt>
          <c:cat>
            <c:numRef>
              <c:f>[1]Recap!$L$2:$L$11</c:f>
              <c:numCache>
                <c:formatCode>General</c:formatCode>
                <c:ptCount val="10"/>
                <c:pt idx="0">
                  <c:v>4</c:v>
                </c:pt>
                <c:pt idx="1">
                  <c:v>8</c:v>
                </c:pt>
                <c:pt idx="2">
                  <c:v>11</c:v>
                </c:pt>
                <c:pt idx="3">
                  <c:v>15</c:v>
                </c:pt>
                <c:pt idx="4">
                  <c:v>18</c:v>
                </c:pt>
                <c:pt idx="5">
                  <c:v>4</c:v>
                </c:pt>
                <c:pt idx="6">
                  <c:v>8</c:v>
                </c:pt>
                <c:pt idx="7">
                  <c:v>11</c:v>
                </c:pt>
                <c:pt idx="8">
                  <c:v>15</c:v>
                </c:pt>
                <c:pt idx="9">
                  <c:v>18</c:v>
                </c:pt>
              </c:numCache>
            </c:numRef>
          </c:cat>
          <c:val>
            <c:numRef>
              <c:f>[1]Recap!$O$7:$O$11</c:f>
              <c:numCache>
                <c:formatCode>General</c:formatCode>
                <c:ptCount val="5"/>
                <c:pt idx="0">
                  <c:v>10</c:v>
                </c:pt>
                <c:pt idx="1">
                  <c:v>11</c:v>
                </c:pt>
                <c:pt idx="2">
                  <c:v>10</c:v>
                </c:pt>
                <c:pt idx="3">
                  <c:v>11</c:v>
                </c:pt>
                <c:pt idx="4">
                  <c:v>11</c:v>
                </c:pt>
              </c:numCache>
            </c:numRef>
          </c:val>
          <c:extLst>
            <c:ext xmlns:c16="http://schemas.microsoft.com/office/drawing/2014/chart" uri="{C3380CC4-5D6E-409C-BE32-E72D297353CC}">
              <c16:uniqueId val="{0000000B-B502-4B5D-B117-1A020F521A86}"/>
            </c:ext>
          </c:extLst>
        </c:ser>
        <c:dLbls>
          <c:showLegendKey val="0"/>
          <c:showVal val="0"/>
          <c:showCatName val="0"/>
          <c:showSerName val="0"/>
          <c:showPercent val="0"/>
          <c:showBubbleSize val="0"/>
        </c:dLbls>
        <c:gapWidth val="150"/>
        <c:overlap val="100"/>
        <c:axId val="160033664"/>
        <c:axId val="115495472"/>
      </c:barChart>
      <c:catAx>
        <c:axId val="160033664"/>
        <c:scaling>
          <c:orientation val="minMax"/>
        </c:scaling>
        <c:delete val="0"/>
        <c:axPos val="b"/>
        <c:numFmt formatCode="General" sourceLinked="1"/>
        <c:majorTickMark val="out"/>
        <c:minorTickMark val="none"/>
        <c:tickLblPos val="nextTo"/>
        <c:spPr>
          <a:noFill/>
          <a:ln w="22225" cap="sq" cmpd="sng" algn="ctr">
            <a:solidFill>
              <a:sysClr val="windowText" lastClr="000000"/>
            </a:solidFill>
            <a:round/>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fr-FR"/>
          </a:p>
        </c:txPr>
        <c:crossAx val="115495472"/>
        <c:crosses val="autoZero"/>
        <c:auto val="1"/>
        <c:lblAlgn val="ctr"/>
        <c:lblOffset val="100"/>
        <c:noMultiLvlLbl val="0"/>
      </c:catAx>
      <c:valAx>
        <c:axId val="115495472"/>
        <c:scaling>
          <c:orientation val="minMax"/>
        </c:scaling>
        <c:delete val="0"/>
        <c:axPos val="l"/>
        <c:majorGridlines>
          <c:spPr>
            <a:ln w="9525" cap="flat" cmpd="sng" algn="ctr">
              <a:solidFill>
                <a:sysClr val="window" lastClr="FFFFFF">
                  <a:lumMod val="85000"/>
                </a:sysClr>
              </a:solidFill>
              <a:round/>
            </a:ln>
            <a:effectLst/>
          </c:spPr>
        </c:majorGridlines>
        <c:title>
          <c:tx>
            <c:rich>
              <a:bodyPr rot="-54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sz="1400" dirty="0"/>
                  <a:t>Leaf rank</a:t>
                </a:r>
              </a:p>
            </c:rich>
          </c:tx>
          <c:layout>
            <c:manualLayout>
              <c:xMode val="edge"/>
              <c:yMode val="edge"/>
              <c:x val="0"/>
              <c:y val="0.25935883014623173"/>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fr-FR"/>
            </a:p>
          </c:txPr>
        </c:title>
        <c:numFmt formatCode="General" sourceLinked="1"/>
        <c:majorTickMark val="out"/>
        <c:minorTickMark val="none"/>
        <c:tickLblPos val="nextTo"/>
        <c:spPr>
          <a:noFill/>
          <a:ln w="22225" cap="sq" cmpd="sng">
            <a:solidFill>
              <a:sysClr val="windowText" lastClr="000000"/>
            </a:solidFill>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fr-FR"/>
          </a:p>
        </c:txPr>
        <c:crossAx val="160033664"/>
        <c:crosses val="autoZero"/>
        <c:crossBetween val="between"/>
      </c:valAx>
      <c:spPr>
        <a:solidFill>
          <a:sysClr val="window" lastClr="FFFFFF"/>
        </a:solidFill>
        <a:ln w="19050" cap="rnd">
          <a:solidFill>
            <a:sysClr val="windowText" lastClr="000000"/>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solidFill>
            <a:sysClr val="windowText" lastClr="000000"/>
          </a:solidFill>
          <a:latin typeface="Arial" panose="020B0604020202020204" pitchFamily="34" charset="0"/>
          <a:cs typeface="Arial" panose="020B0604020202020204" pitchFamily="34" charset="0"/>
        </a:defRPr>
      </a:pPr>
      <a:endParaRPr lang="fr-FR"/>
    </a:p>
  </c:txPr>
  <c:externalData r:id="rId4">
    <c:autoUpdate val="0"/>
  </c:externalData>
  <c:userShapes r:id="rId5"/>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8"/>
    </mc:Choice>
    <mc:Fallback>
      <c:style val="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03392927989975"/>
          <c:y val="0.11653850717163967"/>
          <c:w val="0.55579960406759532"/>
          <c:h val="0.67531141244466719"/>
        </c:manualLayout>
      </c:layout>
      <c:scatterChart>
        <c:scatterStyle val="lineMarker"/>
        <c:varyColors val="0"/>
        <c:ser>
          <c:idx val="0"/>
          <c:order val="0"/>
          <c:tx>
            <c:strRef>
              <c:f>[1]Recap!$Q$4</c:f>
              <c:strCache>
                <c:ptCount val="1"/>
                <c:pt idx="0">
                  <c:v>L1</c:v>
                </c:pt>
              </c:strCache>
            </c:strRef>
          </c:tx>
          <c:spPr>
            <a:ln w="25400" cap="rnd">
              <a:solidFill>
                <a:srgbClr val="4F81BD">
                  <a:lumMod val="40000"/>
                  <a:lumOff val="60000"/>
                </a:srgbClr>
              </a:solidFill>
              <a:round/>
            </a:ln>
            <a:effectLst/>
          </c:spPr>
          <c:marker>
            <c:symbol val="circle"/>
            <c:size val="5"/>
            <c:spPr>
              <a:solidFill>
                <a:srgbClr val="4F81BD">
                  <a:lumMod val="40000"/>
                  <a:lumOff val="60000"/>
                </a:srgbClr>
              </a:solidFill>
              <a:ln w="25400">
                <a:solidFill>
                  <a:srgbClr val="4F81BD">
                    <a:lumMod val="40000"/>
                    <a:lumOff val="60000"/>
                  </a:srgbClr>
                </a:solidFill>
              </a:ln>
              <a:effectLst/>
            </c:spPr>
          </c:marker>
          <c:xVal>
            <c:numRef>
              <c:f>[1]Recap!$R$3:$V$3</c:f>
              <c:numCache>
                <c:formatCode>General</c:formatCode>
                <c:ptCount val="5"/>
                <c:pt idx="0">
                  <c:v>4</c:v>
                </c:pt>
                <c:pt idx="1">
                  <c:v>8</c:v>
                </c:pt>
                <c:pt idx="2">
                  <c:v>11</c:v>
                </c:pt>
                <c:pt idx="3">
                  <c:v>15</c:v>
                </c:pt>
                <c:pt idx="4">
                  <c:v>18</c:v>
                </c:pt>
              </c:numCache>
            </c:numRef>
          </c:xVal>
          <c:yVal>
            <c:numRef>
              <c:f>[1]Recap!$R$4:$V$4</c:f>
              <c:numCache>
                <c:formatCode>General</c:formatCode>
                <c:ptCount val="5"/>
                <c:pt idx="0">
                  <c:v>19.7</c:v>
                </c:pt>
                <c:pt idx="1">
                  <c:v>6.1</c:v>
                </c:pt>
              </c:numCache>
            </c:numRef>
          </c:yVal>
          <c:smooth val="0"/>
          <c:extLst>
            <c:ext xmlns:c16="http://schemas.microsoft.com/office/drawing/2014/chart" uri="{C3380CC4-5D6E-409C-BE32-E72D297353CC}">
              <c16:uniqueId val="{00000000-FA56-4E0B-B9B5-5C29B4F81DC3}"/>
            </c:ext>
          </c:extLst>
        </c:ser>
        <c:ser>
          <c:idx val="1"/>
          <c:order val="1"/>
          <c:tx>
            <c:strRef>
              <c:f>[1]Recap!$Q$5</c:f>
              <c:strCache>
                <c:ptCount val="1"/>
                <c:pt idx="0">
                  <c:v>L2</c:v>
                </c:pt>
              </c:strCache>
            </c:strRef>
          </c:tx>
          <c:spPr>
            <a:ln w="25400" cap="rnd">
              <a:solidFill>
                <a:srgbClr val="4F81BD">
                  <a:lumMod val="40000"/>
                  <a:lumOff val="60000"/>
                </a:srgbClr>
              </a:solidFill>
              <a:round/>
            </a:ln>
            <a:effectLst/>
          </c:spPr>
          <c:marker>
            <c:symbol val="circle"/>
            <c:size val="5"/>
            <c:spPr>
              <a:solidFill>
                <a:srgbClr val="4F81BD">
                  <a:lumMod val="40000"/>
                  <a:lumOff val="60000"/>
                </a:srgbClr>
              </a:solidFill>
              <a:ln w="25400">
                <a:solidFill>
                  <a:srgbClr val="4F81BD">
                    <a:lumMod val="40000"/>
                    <a:lumOff val="60000"/>
                  </a:srgbClr>
                </a:solidFill>
              </a:ln>
              <a:effectLst/>
            </c:spPr>
          </c:marker>
          <c:xVal>
            <c:numRef>
              <c:f>[1]Recap!$R$3:$V$3</c:f>
              <c:numCache>
                <c:formatCode>General</c:formatCode>
                <c:ptCount val="5"/>
                <c:pt idx="0">
                  <c:v>4</c:v>
                </c:pt>
                <c:pt idx="1">
                  <c:v>8</c:v>
                </c:pt>
                <c:pt idx="2">
                  <c:v>11</c:v>
                </c:pt>
                <c:pt idx="3">
                  <c:v>15</c:v>
                </c:pt>
                <c:pt idx="4">
                  <c:v>18</c:v>
                </c:pt>
              </c:numCache>
            </c:numRef>
          </c:xVal>
          <c:yVal>
            <c:numRef>
              <c:f>[1]Recap!$R$5:$V$5</c:f>
              <c:numCache>
                <c:formatCode>General</c:formatCode>
                <c:ptCount val="5"/>
                <c:pt idx="0">
                  <c:v>26.7</c:v>
                </c:pt>
                <c:pt idx="1">
                  <c:v>20.8</c:v>
                </c:pt>
              </c:numCache>
            </c:numRef>
          </c:yVal>
          <c:smooth val="0"/>
          <c:extLst>
            <c:ext xmlns:c16="http://schemas.microsoft.com/office/drawing/2014/chart" uri="{C3380CC4-5D6E-409C-BE32-E72D297353CC}">
              <c16:uniqueId val="{00000001-FA56-4E0B-B9B5-5C29B4F81DC3}"/>
            </c:ext>
          </c:extLst>
        </c:ser>
        <c:ser>
          <c:idx val="2"/>
          <c:order val="2"/>
          <c:tx>
            <c:strRef>
              <c:f>[1]Recap!$Q$6</c:f>
              <c:strCache>
                <c:ptCount val="1"/>
                <c:pt idx="0">
                  <c:v>L3</c:v>
                </c:pt>
              </c:strCache>
            </c:strRef>
          </c:tx>
          <c:spPr>
            <a:ln w="25400" cap="rnd">
              <a:solidFill>
                <a:srgbClr val="4F81BD">
                  <a:lumMod val="40000"/>
                  <a:lumOff val="60000"/>
                </a:srgbClr>
              </a:solidFill>
              <a:round/>
            </a:ln>
            <a:effectLst/>
          </c:spPr>
          <c:marker>
            <c:symbol val="circle"/>
            <c:size val="5"/>
            <c:spPr>
              <a:solidFill>
                <a:srgbClr val="4F81BD">
                  <a:lumMod val="40000"/>
                  <a:lumOff val="60000"/>
                </a:srgbClr>
              </a:solidFill>
              <a:ln w="25400">
                <a:solidFill>
                  <a:srgbClr val="4F81BD">
                    <a:lumMod val="40000"/>
                    <a:lumOff val="60000"/>
                  </a:srgbClr>
                </a:solidFill>
              </a:ln>
              <a:effectLst/>
            </c:spPr>
          </c:marker>
          <c:xVal>
            <c:numRef>
              <c:f>[1]Recap!$R$3:$V$3</c:f>
              <c:numCache>
                <c:formatCode>General</c:formatCode>
                <c:ptCount val="5"/>
                <c:pt idx="0">
                  <c:v>4</c:v>
                </c:pt>
                <c:pt idx="1">
                  <c:v>8</c:v>
                </c:pt>
                <c:pt idx="2">
                  <c:v>11</c:v>
                </c:pt>
                <c:pt idx="3">
                  <c:v>15</c:v>
                </c:pt>
                <c:pt idx="4">
                  <c:v>18</c:v>
                </c:pt>
              </c:numCache>
            </c:numRef>
          </c:xVal>
          <c:yVal>
            <c:numRef>
              <c:f>[1]Recap!$R$6:$V$6</c:f>
              <c:numCache>
                <c:formatCode>General</c:formatCode>
                <c:ptCount val="5"/>
                <c:pt idx="0">
                  <c:v>30</c:v>
                </c:pt>
                <c:pt idx="1">
                  <c:v>28.1</c:v>
                </c:pt>
                <c:pt idx="2">
                  <c:v>21.3</c:v>
                </c:pt>
              </c:numCache>
            </c:numRef>
          </c:yVal>
          <c:smooth val="0"/>
          <c:extLst>
            <c:ext xmlns:c16="http://schemas.microsoft.com/office/drawing/2014/chart" uri="{C3380CC4-5D6E-409C-BE32-E72D297353CC}">
              <c16:uniqueId val="{00000002-FA56-4E0B-B9B5-5C29B4F81DC3}"/>
            </c:ext>
          </c:extLst>
        </c:ser>
        <c:ser>
          <c:idx val="3"/>
          <c:order val="3"/>
          <c:tx>
            <c:strRef>
              <c:f>[1]Recap!$Q$7</c:f>
              <c:strCache>
                <c:ptCount val="1"/>
                <c:pt idx="0">
                  <c:v>L4</c:v>
                </c:pt>
              </c:strCache>
            </c:strRef>
          </c:tx>
          <c:spPr>
            <a:ln w="25400" cap="rnd">
              <a:solidFill>
                <a:srgbClr val="4F81BD">
                  <a:lumMod val="60000"/>
                  <a:lumOff val="40000"/>
                </a:srgbClr>
              </a:solidFill>
              <a:round/>
            </a:ln>
            <a:effectLst/>
          </c:spPr>
          <c:marker>
            <c:symbol val="circle"/>
            <c:size val="5"/>
            <c:spPr>
              <a:solidFill>
                <a:srgbClr val="4F81BD">
                  <a:lumMod val="60000"/>
                  <a:lumOff val="40000"/>
                </a:srgbClr>
              </a:solidFill>
              <a:ln w="25400">
                <a:solidFill>
                  <a:srgbClr val="4F81BD">
                    <a:lumMod val="60000"/>
                    <a:lumOff val="40000"/>
                  </a:srgbClr>
                </a:solidFill>
              </a:ln>
              <a:effectLst/>
            </c:spPr>
          </c:marker>
          <c:xVal>
            <c:numRef>
              <c:f>[1]Recap!$R$3:$V$3</c:f>
              <c:numCache>
                <c:formatCode>General</c:formatCode>
                <c:ptCount val="5"/>
                <c:pt idx="0">
                  <c:v>4</c:v>
                </c:pt>
                <c:pt idx="1">
                  <c:v>8</c:v>
                </c:pt>
                <c:pt idx="2">
                  <c:v>11</c:v>
                </c:pt>
                <c:pt idx="3">
                  <c:v>15</c:v>
                </c:pt>
                <c:pt idx="4">
                  <c:v>18</c:v>
                </c:pt>
              </c:numCache>
            </c:numRef>
          </c:xVal>
          <c:yVal>
            <c:numRef>
              <c:f>[1]Recap!$R$7:$V$7</c:f>
              <c:numCache>
                <c:formatCode>General</c:formatCode>
                <c:ptCount val="5"/>
                <c:pt idx="0">
                  <c:v>35.200000000000003</c:v>
                </c:pt>
                <c:pt idx="1">
                  <c:v>32.299999999999997</c:v>
                </c:pt>
                <c:pt idx="2">
                  <c:v>24</c:v>
                </c:pt>
                <c:pt idx="3">
                  <c:v>9.1</c:v>
                </c:pt>
                <c:pt idx="4">
                  <c:v>12.1</c:v>
                </c:pt>
              </c:numCache>
            </c:numRef>
          </c:yVal>
          <c:smooth val="0"/>
          <c:extLst>
            <c:ext xmlns:c16="http://schemas.microsoft.com/office/drawing/2014/chart" uri="{C3380CC4-5D6E-409C-BE32-E72D297353CC}">
              <c16:uniqueId val="{00000003-FA56-4E0B-B9B5-5C29B4F81DC3}"/>
            </c:ext>
          </c:extLst>
        </c:ser>
        <c:ser>
          <c:idx val="4"/>
          <c:order val="4"/>
          <c:tx>
            <c:strRef>
              <c:f>[1]Recap!$Q$8</c:f>
              <c:strCache>
                <c:ptCount val="1"/>
                <c:pt idx="0">
                  <c:v>L5</c:v>
                </c:pt>
              </c:strCache>
            </c:strRef>
          </c:tx>
          <c:spPr>
            <a:ln w="25400" cap="rnd">
              <a:solidFill>
                <a:srgbClr val="1F497D">
                  <a:lumMod val="40000"/>
                  <a:lumOff val="60000"/>
                </a:srgbClr>
              </a:solidFill>
              <a:round/>
            </a:ln>
            <a:effectLst/>
          </c:spPr>
          <c:marker>
            <c:symbol val="circle"/>
            <c:size val="5"/>
            <c:spPr>
              <a:solidFill>
                <a:srgbClr val="1F497D">
                  <a:lumMod val="40000"/>
                  <a:lumOff val="60000"/>
                </a:srgbClr>
              </a:solidFill>
              <a:ln w="25400">
                <a:solidFill>
                  <a:srgbClr val="1F497D">
                    <a:lumMod val="40000"/>
                    <a:lumOff val="60000"/>
                  </a:srgbClr>
                </a:solidFill>
              </a:ln>
              <a:effectLst/>
            </c:spPr>
          </c:marker>
          <c:xVal>
            <c:numRef>
              <c:f>[1]Recap!$R$3:$V$3</c:f>
              <c:numCache>
                <c:formatCode>General</c:formatCode>
                <c:ptCount val="5"/>
                <c:pt idx="0">
                  <c:v>4</c:v>
                </c:pt>
                <c:pt idx="1">
                  <c:v>8</c:v>
                </c:pt>
                <c:pt idx="2">
                  <c:v>11</c:v>
                </c:pt>
                <c:pt idx="3">
                  <c:v>15</c:v>
                </c:pt>
                <c:pt idx="4">
                  <c:v>18</c:v>
                </c:pt>
              </c:numCache>
            </c:numRef>
          </c:xVal>
          <c:yVal>
            <c:numRef>
              <c:f>[1]Recap!$R$8:$V$8</c:f>
              <c:numCache>
                <c:formatCode>General</c:formatCode>
                <c:ptCount val="5"/>
                <c:pt idx="0">
                  <c:v>41.4</c:v>
                </c:pt>
                <c:pt idx="1">
                  <c:v>36.700000000000003</c:v>
                </c:pt>
                <c:pt idx="2">
                  <c:v>36.4</c:v>
                </c:pt>
                <c:pt idx="3">
                  <c:v>22.8</c:v>
                </c:pt>
                <c:pt idx="4">
                  <c:v>21.2</c:v>
                </c:pt>
              </c:numCache>
            </c:numRef>
          </c:yVal>
          <c:smooth val="0"/>
          <c:extLst>
            <c:ext xmlns:c16="http://schemas.microsoft.com/office/drawing/2014/chart" uri="{C3380CC4-5D6E-409C-BE32-E72D297353CC}">
              <c16:uniqueId val="{00000004-FA56-4E0B-B9B5-5C29B4F81DC3}"/>
            </c:ext>
          </c:extLst>
        </c:ser>
        <c:ser>
          <c:idx val="5"/>
          <c:order val="5"/>
          <c:tx>
            <c:strRef>
              <c:f>[1]Recap!$Q$9</c:f>
              <c:strCache>
                <c:ptCount val="1"/>
                <c:pt idx="0">
                  <c:v>L6</c:v>
                </c:pt>
              </c:strCache>
            </c:strRef>
          </c:tx>
          <c:spPr>
            <a:ln w="25400" cap="rnd">
              <a:solidFill>
                <a:srgbClr val="1F497D">
                  <a:lumMod val="40000"/>
                  <a:lumOff val="60000"/>
                </a:srgbClr>
              </a:solidFill>
              <a:round/>
            </a:ln>
            <a:effectLst/>
          </c:spPr>
          <c:marker>
            <c:symbol val="circle"/>
            <c:size val="5"/>
            <c:spPr>
              <a:solidFill>
                <a:srgbClr val="1F497D">
                  <a:lumMod val="40000"/>
                  <a:lumOff val="60000"/>
                </a:srgbClr>
              </a:solidFill>
              <a:ln w="25400">
                <a:solidFill>
                  <a:srgbClr val="1F497D">
                    <a:lumMod val="40000"/>
                    <a:lumOff val="60000"/>
                  </a:srgbClr>
                </a:solidFill>
              </a:ln>
              <a:effectLst/>
            </c:spPr>
          </c:marker>
          <c:xVal>
            <c:numRef>
              <c:f>[1]Recap!$R$3:$V$3</c:f>
              <c:numCache>
                <c:formatCode>General</c:formatCode>
                <c:ptCount val="5"/>
                <c:pt idx="0">
                  <c:v>4</c:v>
                </c:pt>
                <c:pt idx="1">
                  <c:v>8</c:v>
                </c:pt>
                <c:pt idx="2">
                  <c:v>11</c:v>
                </c:pt>
                <c:pt idx="3">
                  <c:v>15</c:v>
                </c:pt>
                <c:pt idx="4">
                  <c:v>18</c:v>
                </c:pt>
              </c:numCache>
            </c:numRef>
          </c:xVal>
          <c:yVal>
            <c:numRef>
              <c:f>[1]Recap!$R$9:$V$9</c:f>
              <c:numCache>
                <c:formatCode>General</c:formatCode>
                <c:ptCount val="5"/>
                <c:pt idx="0">
                  <c:v>42.2</c:v>
                </c:pt>
                <c:pt idx="1">
                  <c:v>40.799999999999997</c:v>
                </c:pt>
                <c:pt idx="2">
                  <c:v>38</c:v>
                </c:pt>
                <c:pt idx="3">
                  <c:v>33.200000000000003</c:v>
                </c:pt>
                <c:pt idx="4">
                  <c:v>31.9</c:v>
                </c:pt>
              </c:numCache>
            </c:numRef>
          </c:yVal>
          <c:smooth val="0"/>
          <c:extLst>
            <c:ext xmlns:c16="http://schemas.microsoft.com/office/drawing/2014/chart" uri="{C3380CC4-5D6E-409C-BE32-E72D297353CC}">
              <c16:uniqueId val="{00000005-FA56-4E0B-B9B5-5C29B4F81DC3}"/>
            </c:ext>
          </c:extLst>
        </c:ser>
        <c:ser>
          <c:idx val="6"/>
          <c:order val="6"/>
          <c:tx>
            <c:strRef>
              <c:f>[1]Recap!$Q$10</c:f>
              <c:strCache>
                <c:ptCount val="1"/>
                <c:pt idx="0">
                  <c:v>L7</c:v>
                </c:pt>
              </c:strCache>
            </c:strRef>
          </c:tx>
          <c:spPr>
            <a:ln w="25400" cap="rnd">
              <a:solidFill>
                <a:srgbClr val="1F497D">
                  <a:lumMod val="60000"/>
                  <a:lumOff val="40000"/>
                </a:srgbClr>
              </a:solidFill>
              <a:round/>
            </a:ln>
            <a:effectLst/>
          </c:spPr>
          <c:marker>
            <c:symbol val="circle"/>
            <c:size val="5"/>
            <c:spPr>
              <a:solidFill>
                <a:srgbClr val="1F497D">
                  <a:lumMod val="60000"/>
                  <a:lumOff val="40000"/>
                </a:srgbClr>
              </a:solidFill>
              <a:ln w="25400">
                <a:solidFill>
                  <a:srgbClr val="1F497D">
                    <a:lumMod val="60000"/>
                    <a:lumOff val="40000"/>
                  </a:srgbClr>
                </a:solidFill>
              </a:ln>
              <a:effectLst/>
            </c:spPr>
          </c:marker>
          <c:xVal>
            <c:numRef>
              <c:f>[1]Recap!$R$3:$V$3</c:f>
              <c:numCache>
                <c:formatCode>General</c:formatCode>
                <c:ptCount val="5"/>
                <c:pt idx="0">
                  <c:v>4</c:v>
                </c:pt>
                <c:pt idx="1">
                  <c:v>8</c:v>
                </c:pt>
                <c:pt idx="2">
                  <c:v>11</c:v>
                </c:pt>
                <c:pt idx="3">
                  <c:v>15</c:v>
                </c:pt>
                <c:pt idx="4">
                  <c:v>18</c:v>
                </c:pt>
              </c:numCache>
            </c:numRef>
          </c:xVal>
          <c:yVal>
            <c:numRef>
              <c:f>[1]Recap!$R$10:$V$10</c:f>
              <c:numCache>
                <c:formatCode>General</c:formatCode>
                <c:ptCount val="5"/>
                <c:pt idx="0">
                  <c:v>42.3</c:v>
                </c:pt>
                <c:pt idx="1">
                  <c:v>43.1</c:v>
                </c:pt>
                <c:pt idx="2">
                  <c:v>43.7</c:v>
                </c:pt>
                <c:pt idx="3">
                  <c:v>39.5</c:v>
                </c:pt>
                <c:pt idx="4">
                  <c:v>35.9</c:v>
                </c:pt>
              </c:numCache>
            </c:numRef>
          </c:yVal>
          <c:smooth val="0"/>
          <c:extLst>
            <c:ext xmlns:c16="http://schemas.microsoft.com/office/drawing/2014/chart" uri="{C3380CC4-5D6E-409C-BE32-E72D297353CC}">
              <c16:uniqueId val="{00000006-FA56-4E0B-B9B5-5C29B4F81DC3}"/>
            </c:ext>
          </c:extLst>
        </c:ser>
        <c:ser>
          <c:idx val="7"/>
          <c:order val="7"/>
          <c:tx>
            <c:strRef>
              <c:f>[1]Recap!$Q$11</c:f>
              <c:strCache>
                <c:ptCount val="1"/>
                <c:pt idx="0">
                  <c:v>L8</c:v>
                </c:pt>
              </c:strCache>
            </c:strRef>
          </c:tx>
          <c:spPr>
            <a:ln w="25400" cap="rnd">
              <a:solidFill>
                <a:srgbClr val="1F497D">
                  <a:lumMod val="60000"/>
                  <a:lumOff val="40000"/>
                </a:srgbClr>
              </a:solidFill>
              <a:round/>
            </a:ln>
            <a:effectLst/>
          </c:spPr>
          <c:marker>
            <c:symbol val="circle"/>
            <c:size val="5"/>
            <c:spPr>
              <a:solidFill>
                <a:srgbClr val="1F497D">
                  <a:lumMod val="60000"/>
                  <a:lumOff val="40000"/>
                </a:srgbClr>
              </a:solidFill>
              <a:ln w="25400">
                <a:solidFill>
                  <a:srgbClr val="1F497D">
                    <a:lumMod val="60000"/>
                    <a:lumOff val="40000"/>
                  </a:srgbClr>
                </a:solidFill>
              </a:ln>
              <a:effectLst/>
            </c:spPr>
          </c:marker>
          <c:xVal>
            <c:numRef>
              <c:f>[1]Recap!$R$3:$V$3</c:f>
              <c:numCache>
                <c:formatCode>General</c:formatCode>
                <c:ptCount val="5"/>
                <c:pt idx="0">
                  <c:v>4</c:v>
                </c:pt>
                <c:pt idx="1">
                  <c:v>8</c:v>
                </c:pt>
                <c:pt idx="2">
                  <c:v>11</c:v>
                </c:pt>
                <c:pt idx="3">
                  <c:v>15</c:v>
                </c:pt>
                <c:pt idx="4">
                  <c:v>18</c:v>
                </c:pt>
              </c:numCache>
            </c:numRef>
          </c:xVal>
          <c:yVal>
            <c:numRef>
              <c:f>[1]Recap!$R$11:$V$11</c:f>
              <c:numCache>
                <c:formatCode>General</c:formatCode>
                <c:ptCount val="5"/>
                <c:pt idx="0">
                  <c:v>43.7</c:v>
                </c:pt>
                <c:pt idx="1">
                  <c:v>44.4</c:v>
                </c:pt>
                <c:pt idx="2">
                  <c:v>42.8</c:v>
                </c:pt>
                <c:pt idx="3">
                  <c:v>41.5</c:v>
                </c:pt>
                <c:pt idx="4">
                  <c:v>44.4</c:v>
                </c:pt>
              </c:numCache>
            </c:numRef>
          </c:yVal>
          <c:smooth val="0"/>
          <c:extLst>
            <c:ext xmlns:c16="http://schemas.microsoft.com/office/drawing/2014/chart" uri="{C3380CC4-5D6E-409C-BE32-E72D297353CC}">
              <c16:uniqueId val="{00000007-FA56-4E0B-B9B5-5C29B4F81DC3}"/>
            </c:ext>
          </c:extLst>
        </c:ser>
        <c:ser>
          <c:idx val="8"/>
          <c:order val="8"/>
          <c:tx>
            <c:strRef>
              <c:f>[1]Recap!$Q$12</c:f>
              <c:strCache>
                <c:ptCount val="1"/>
                <c:pt idx="0">
                  <c:v>L9</c:v>
                </c:pt>
              </c:strCache>
            </c:strRef>
          </c:tx>
          <c:spPr>
            <a:ln w="25400" cap="rnd">
              <a:solidFill>
                <a:srgbClr val="1F497D">
                  <a:lumMod val="60000"/>
                  <a:lumOff val="40000"/>
                </a:srgbClr>
              </a:solidFill>
              <a:round/>
            </a:ln>
            <a:effectLst/>
          </c:spPr>
          <c:marker>
            <c:symbol val="circle"/>
            <c:size val="5"/>
            <c:spPr>
              <a:solidFill>
                <a:srgbClr val="1F497D">
                  <a:lumMod val="60000"/>
                  <a:lumOff val="40000"/>
                </a:srgbClr>
              </a:solidFill>
              <a:ln w="25400">
                <a:solidFill>
                  <a:srgbClr val="1F497D">
                    <a:lumMod val="60000"/>
                    <a:lumOff val="40000"/>
                  </a:srgbClr>
                </a:solidFill>
              </a:ln>
              <a:effectLst/>
            </c:spPr>
          </c:marker>
          <c:xVal>
            <c:numRef>
              <c:f>[1]Recap!$R$3:$V$3</c:f>
              <c:numCache>
                <c:formatCode>General</c:formatCode>
                <c:ptCount val="5"/>
                <c:pt idx="0">
                  <c:v>4</c:v>
                </c:pt>
                <c:pt idx="1">
                  <c:v>8</c:v>
                </c:pt>
                <c:pt idx="2">
                  <c:v>11</c:v>
                </c:pt>
                <c:pt idx="3">
                  <c:v>15</c:v>
                </c:pt>
                <c:pt idx="4">
                  <c:v>18</c:v>
                </c:pt>
              </c:numCache>
            </c:numRef>
          </c:xVal>
          <c:yVal>
            <c:numRef>
              <c:f>[1]Recap!$R$12:$V$12</c:f>
              <c:numCache>
                <c:formatCode>General</c:formatCode>
                <c:ptCount val="5"/>
                <c:pt idx="0">
                  <c:v>44</c:v>
                </c:pt>
                <c:pt idx="1">
                  <c:v>45.8</c:v>
                </c:pt>
                <c:pt idx="2">
                  <c:v>45.2</c:v>
                </c:pt>
                <c:pt idx="3">
                  <c:v>44.2</c:v>
                </c:pt>
                <c:pt idx="4">
                  <c:v>47.4</c:v>
                </c:pt>
              </c:numCache>
            </c:numRef>
          </c:yVal>
          <c:smooth val="0"/>
          <c:extLst>
            <c:ext xmlns:c16="http://schemas.microsoft.com/office/drawing/2014/chart" uri="{C3380CC4-5D6E-409C-BE32-E72D297353CC}">
              <c16:uniqueId val="{00000008-FA56-4E0B-B9B5-5C29B4F81DC3}"/>
            </c:ext>
          </c:extLst>
        </c:ser>
        <c:ser>
          <c:idx val="9"/>
          <c:order val="9"/>
          <c:tx>
            <c:strRef>
              <c:f>[1]Recap!$Q$13</c:f>
              <c:strCache>
                <c:ptCount val="1"/>
                <c:pt idx="0">
                  <c:v>L10</c:v>
                </c:pt>
              </c:strCache>
            </c:strRef>
          </c:tx>
          <c:spPr>
            <a:ln w="25400" cap="rnd">
              <a:solidFill>
                <a:srgbClr val="1F497D">
                  <a:lumMod val="60000"/>
                  <a:lumOff val="40000"/>
                </a:srgbClr>
              </a:solidFill>
              <a:round/>
            </a:ln>
            <a:effectLst/>
          </c:spPr>
          <c:marker>
            <c:symbol val="circle"/>
            <c:size val="5"/>
            <c:spPr>
              <a:solidFill>
                <a:srgbClr val="1F497D">
                  <a:lumMod val="60000"/>
                  <a:lumOff val="40000"/>
                </a:srgbClr>
              </a:solidFill>
              <a:ln w="25400">
                <a:solidFill>
                  <a:srgbClr val="1F497D">
                    <a:lumMod val="60000"/>
                    <a:lumOff val="40000"/>
                  </a:srgbClr>
                </a:solidFill>
              </a:ln>
              <a:effectLst/>
            </c:spPr>
          </c:marker>
          <c:xVal>
            <c:numRef>
              <c:f>[1]Recap!$R$3:$V$3</c:f>
              <c:numCache>
                <c:formatCode>General</c:formatCode>
                <c:ptCount val="5"/>
                <c:pt idx="0">
                  <c:v>4</c:v>
                </c:pt>
                <c:pt idx="1">
                  <c:v>8</c:v>
                </c:pt>
                <c:pt idx="2">
                  <c:v>11</c:v>
                </c:pt>
                <c:pt idx="3">
                  <c:v>15</c:v>
                </c:pt>
                <c:pt idx="4">
                  <c:v>18</c:v>
                </c:pt>
              </c:numCache>
            </c:numRef>
          </c:xVal>
          <c:yVal>
            <c:numRef>
              <c:f>[1]Recap!$R$13:$V$13</c:f>
              <c:numCache>
                <c:formatCode>General</c:formatCode>
                <c:ptCount val="5"/>
                <c:pt idx="0">
                  <c:v>48.5</c:v>
                </c:pt>
                <c:pt idx="1">
                  <c:v>47.5</c:v>
                </c:pt>
                <c:pt idx="2">
                  <c:v>48.1</c:v>
                </c:pt>
                <c:pt idx="3">
                  <c:v>46.8</c:v>
                </c:pt>
                <c:pt idx="4">
                  <c:v>45.3</c:v>
                </c:pt>
              </c:numCache>
            </c:numRef>
          </c:yVal>
          <c:smooth val="0"/>
          <c:extLst>
            <c:ext xmlns:c16="http://schemas.microsoft.com/office/drawing/2014/chart" uri="{C3380CC4-5D6E-409C-BE32-E72D297353CC}">
              <c16:uniqueId val="{00000009-FA56-4E0B-B9B5-5C29B4F81DC3}"/>
            </c:ext>
          </c:extLst>
        </c:ser>
        <c:ser>
          <c:idx val="10"/>
          <c:order val="10"/>
          <c:tx>
            <c:strRef>
              <c:f>[1]Recap!$Q$14</c:f>
              <c:strCache>
                <c:ptCount val="1"/>
                <c:pt idx="0">
                  <c:v>L11</c:v>
                </c:pt>
              </c:strCache>
            </c:strRef>
          </c:tx>
          <c:spPr>
            <a:ln w="25400" cap="rnd">
              <a:solidFill>
                <a:srgbClr val="1F497D"/>
              </a:solidFill>
              <a:round/>
            </a:ln>
            <a:effectLst/>
          </c:spPr>
          <c:marker>
            <c:symbol val="circle"/>
            <c:size val="5"/>
            <c:spPr>
              <a:solidFill>
                <a:srgbClr val="1F497D"/>
              </a:solidFill>
              <a:ln w="25400">
                <a:solidFill>
                  <a:srgbClr val="1F497D"/>
                </a:solidFill>
              </a:ln>
              <a:effectLst/>
            </c:spPr>
          </c:marker>
          <c:xVal>
            <c:numRef>
              <c:f>[1]Recap!$R$3:$V$3</c:f>
              <c:numCache>
                <c:formatCode>General</c:formatCode>
                <c:ptCount val="5"/>
                <c:pt idx="0">
                  <c:v>4</c:v>
                </c:pt>
                <c:pt idx="1">
                  <c:v>8</c:v>
                </c:pt>
                <c:pt idx="2">
                  <c:v>11</c:v>
                </c:pt>
                <c:pt idx="3">
                  <c:v>15</c:v>
                </c:pt>
                <c:pt idx="4">
                  <c:v>18</c:v>
                </c:pt>
              </c:numCache>
            </c:numRef>
          </c:xVal>
          <c:yVal>
            <c:numRef>
              <c:f>[1]Recap!$R$14:$V$14</c:f>
              <c:numCache>
                <c:formatCode>General</c:formatCode>
                <c:ptCount val="5"/>
                <c:pt idx="0">
                  <c:v>39.9</c:v>
                </c:pt>
                <c:pt idx="1">
                  <c:v>49.1</c:v>
                </c:pt>
                <c:pt idx="2">
                  <c:v>49.6</c:v>
                </c:pt>
                <c:pt idx="3">
                  <c:v>56.1</c:v>
                </c:pt>
                <c:pt idx="4">
                  <c:v>51.6</c:v>
                </c:pt>
              </c:numCache>
            </c:numRef>
          </c:yVal>
          <c:smooth val="0"/>
          <c:extLst>
            <c:ext xmlns:c16="http://schemas.microsoft.com/office/drawing/2014/chart" uri="{C3380CC4-5D6E-409C-BE32-E72D297353CC}">
              <c16:uniqueId val="{0000000A-FA56-4E0B-B9B5-5C29B4F81DC3}"/>
            </c:ext>
          </c:extLst>
        </c:ser>
        <c:ser>
          <c:idx val="11"/>
          <c:order val="11"/>
          <c:tx>
            <c:strRef>
              <c:f>[1]Recap!$Q$15</c:f>
              <c:strCache>
                <c:ptCount val="1"/>
                <c:pt idx="0">
                  <c:v>L12</c:v>
                </c:pt>
              </c:strCache>
            </c:strRef>
          </c:tx>
          <c:spPr>
            <a:ln w="25400" cap="rnd">
              <a:solidFill>
                <a:srgbClr val="1F497D"/>
              </a:solidFill>
              <a:round/>
            </a:ln>
            <a:effectLst/>
          </c:spPr>
          <c:marker>
            <c:symbol val="circle"/>
            <c:size val="5"/>
            <c:spPr>
              <a:solidFill>
                <a:srgbClr val="1F497D"/>
              </a:solidFill>
              <a:ln w="25400">
                <a:solidFill>
                  <a:srgbClr val="1F497D"/>
                </a:solidFill>
              </a:ln>
              <a:effectLst/>
            </c:spPr>
          </c:marker>
          <c:xVal>
            <c:numRef>
              <c:f>[1]Recap!$R$3:$V$3</c:f>
              <c:numCache>
                <c:formatCode>General</c:formatCode>
                <c:ptCount val="5"/>
                <c:pt idx="0">
                  <c:v>4</c:v>
                </c:pt>
                <c:pt idx="1">
                  <c:v>8</c:v>
                </c:pt>
                <c:pt idx="2">
                  <c:v>11</c:v>
                </c:pt>
                <c:pt idx="3">
                  <c:v>15</c:v>
                </c:pt>
                <c:pt idx="4">
                  <c:v>18</c:v>
                </c:pt>
              </c:numCache>
            </c:numRef>
          </c:xVal>
          <c:yVal>
            <c:numRef>
              <c:f>[1]Recap!$R$15:$V$15</c:f>
              <c:numCache>
                <c:formatCode>General</c:formatCode>
                <c:ptCount val="5"/>
                <c:pt idx="1">
                  <c:v>47.1</c:v>
                </c:pt>
                <c:pt idx="2">
                  <c:v>54.2</c:v>
                </c:pt>
                <c:pt idx="3">
                  <c:v>51.5</c:v>
                </c:pt>
                <c:pt idx="4">
                  <c:v>52.9</c:v>
                </c:pt>
              </c:numCache>
            </c:numRef>
          </c:yVal>
          <c:smooth val="0"/>
          <c:extLst>
            <c:ext xmlns:c16="http://schemas.microsoft.com/office/drawing/2014/chart" uri="{C3380CC4-5D6E-409C-BE32-E72D297353CC}">
              <c16:uniqueId val="{0000000B-FA56-4E0B-B9B5-5C29B4F81DC3}"/>
            </c:ext>
          </c:extLst>
        </c:ser>
        <c:ser>
          <c:idx val="12"/>
          <c:order val="12"/>
          <c:tx>
            <c:strRef>
              <c:f>[1]Recap!$Q$16</c:f>
              <c:strCache>
                <c:ptCount val="1"/>
                <c:pt idx="0">
                  <c:v>L13</c:v>
                </c:pt>
              </c:strCache>
            </c:strRef>
          </c:tx>
          <c:spPr>
            <a:ln w="25400" cap="rnd">
              <a:solidFill>
                <a:srgbClr val="1F497D"/>
              </a:solidFill>
              <a:round/>
            </a:ln>
            <a:effectLst/>
          </c:spPr>
          <c:marker>
            <c:symbol val="circle"/>
            <c:size val="5"/>
            <c:spPr>
              <a:solidFill>
                <a:srgbClr val="1F497D"/>
              </a:solidFill>
              <a:ln w="25400">
                <a:solidFill>
                  <a:srgbClr val="1F497D"/>
                </a:solidFill>
              </a:ln>
              <a:effectLst/>
            </c:spPr>
          </c:marker>
          <c:xVal>
            <c:numRef>
              <c:f>[1]Recap!$R$3:$V$3</c:f>
              <c:numCache>
                <c:formatCode>General</c:formatCode>
                <c:ptCount val="5"/>
                <c:pt idx="0">
                  <c:v>4</c:v>
                </c:pt>
                <c:pt idx="1">
                  <c:v>8</c:v>
                </c:pt>
                <c:pt idx="2">
                  <c:v>11</c:v>
                </c:pt>
                <c:pt idx="3">
                  <c:v>15</c:v>
                </c:pt>
                <c:pt idx="4">
                  <c:v>18</c:v>
                </c:pt>
              </c:numCache>
            </c:numRef>
          </c:xVal>
          <c:yVal>
            <c:numRef>
              <c:f>[1]Recap!$R$16:$V$16</c:f>
              <c:numCache>
                <c:formatCode>General</c:formatCode>
                <c:ptCount val="5"/>
                <c:pt idx="2">
                  <c:v>57.3</c:v>
                </c:pt>
                <c:pt idx="3">
                  <c:v>57.8</c:v>
                </c:pt>
                <c:pt idx="4">
                  <c:v>56.4</c:v>
                </c:pt>
              </c:numCache>
            </c:numRef>
          </c:yVal>
          <c:smooth val="0"/>
          <c:extLst>
            <c:ext xmlns:c16="http://schemas.microsoft.com/office/drawing/2014/chart" uri="{C3380CC4-5D6E-409C-BE32-E72D297353CC}">
              <c16:uniqueId val="{0000000C-FA56-4E0B-B9B5-5C29B4F81DC3}"/>
            </c:ext>
          </c:extLst>
        </c:ser>
        <c:ser>
          <c:idx val="13"/>
          <c:order val="13"/>
          <c:tx>
            <c:strRef>
              <c:f>[1]Recap!$Q$17</c:f>
              <c:strCache>
                <c:ptCount val="1"/>
                <c:pt idx="0">
                  <c:v>L14</c:v>
                </c:pt>
              </c:strCache>
            </c:strRef>
          </c:tx>
          <c:spPr>
            <a:ln w="19050" cap="rnd">
              <a:solidFill>
                <a:srgbClr val="1F497D"/>
              </a:solidFill>
              <a:round/>
            </a:ln>
            <a:effectLst/>
          </c:spPr>
          <c:marker>
            <c:symbol val="circle"/>
            <c:size val="5"/>
            <c:spPr>
              <a:solidFill>
                <a:srgbClr val="1F497D"/>
              </a:solidFill>
              <a:ln w="9525">
                <a:solidFill>
                  <a:srgbClr val="1F497D"/>
                </a:solidFill>
              </a:ln>
              <a:effectLst/>
            </c:spPr>
          </c:marker>
          <c:xVal>
            <c:numRef>
              <c:f>[1]Recap!$R$3:$V$3</c:f>
              <c:numCache>
                <c:formatCode>General</c:formatCode>
                <c:ptCount val="5"/>
                <c:pt idx="0">
                  <c:v>4</c:v>
                </c:pt>
                <c:pt idx="1">
                  <c:v>8</c:v>
                </c:pt>
                <c:pt idx="2">
                  <c:v>11</c:v>
                </c:pt>
                <c:pt idx="3">
                  <c:v>15</c:v>
                </c:pt>
                <c:pt idx="4">
                  <c:v>18</c:v>
                </c:pt>
              </c:numCache>
            </c:numRef>
          </c:xVal>
          <c:yVal>
            <c:numRef>
              <c:f>[1]Recap!$R$17:$V$17</c:f>
              <c:numCache>
                <c:formatCode>General</c:formatCode>
                <c:ptCount val="5"/>
                <c:pt idx="3">
                  <c:v>57.2</c:v>
                </c:pt>
                <c:pt idx="4">
                  <c:v>57.2</c:v>
                </c:pt>
              </c:numCache>
            </c:numRef>
          </c:yVal>
          <c:smooth val="0"/>
          <c:extLst>
            <c:ext xmlns:c16="http://schemas.microsoft.com/office/drawing/2014/chart" uri="{C3380CC4-5D6E-409C-BE32-E72D297353CC}">
              <c16:uniqueId val="{0000000D-FA56-4E0B-B9B5-5C29B4F81DC3}"/>
            </c:ext>
          </c:extLst>
        </c:ser>
        <c:dLbls>
          <c:showLegendKey val="0"/>
          <c:showVal val="0"/>
          <c:showCatName val="0"/>
          <c:showSerName val="0"/>
          <c:showPercent val="0"/>
          <c:showBubbleSize val="0"/>
        </c:dLbls>
        <c:axId val="321844704"/>
        <c:axId val="115492560"/>
      </c:scatterChart>
      <c:valAx>
        <c:axId val="321844704"/>
        <c:scaling>
          <c:orientation val="minMax"/>
        </c:scaling>
        <c:delete val="0"/>
        <c:axPos val="b"/>
        <c:majorGridlines>
          <c:spPr>
            <a:ln w="9525" cap="flat" cmpd="sng" algn="ctr">
              <a:solidFill>
                <a:sysClr val="window" lastClr="FFFFFF">
                  <a:lumMod val="85000"/>
                </a:sysClr>
              </a:solidFill>
              <a:round/>
            </a:ln>
            <a:effectLst/>
          </c:spPr>
        </c:majorGridlines>
        <c:numFmt formatCode="General" sourceLinked="1"/>
        <c:majorTickMark val="out"/>
        <c:minorTickMark val="none"/>
        <c:tickLblPos val="low"/>
        <c:spPr>
          <a:noFill/>
          <a:ln w="22225" cap="sq" cmpd="sng" algn="ctr">
            <a:solidFill>
              <a:sysClr val="windowText" lastClr="000000"/>
            </a:solidFill>
            <a:round/>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fr-FR"/>
          </a:p>
        </c:txPr>
        <c:crossAx val="115492560"/>
        <c:crosses val="autoZero"/>
        <c:crossBetween val="midCat"/>
        <c:majorUnit val="4"/>
      </c:valAx>
      <c:valAx>
        <c:axId val="115492560"/>
        <c:scaling>
          <c:orientation val="minMax"/>
        </c:scaling>
        <c:delete val="0"/>
        <c:axPos val="l"/>
        <c:majorGridlines>
          <c:spPr>
            <a:ln w="9525" cap="flat" cmpd="sng" algn="ctr">
              <a:solidFill>
                <a:sysClr val="window" lastClr="FFFFFF">
                  <a:lumMod val="85000"/>
                </a:sysClr>
              </a:solidFill>
              <a:round/>
            </a:ln>
            <a:effectLst/>
          </c:spPr>
        </c:majorGridlines>
        <c:title>
          <c:tx>
            <c:rich>
              <a:bodyPr rot="-54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sz="1400" dirty="0"/>
                  <a:t>SPAD values</a:t>
                </a:r>
              </a:p>
            </c:rich>
          </c:tx>
          <c:layout>
            <c:manualLayout>
              <c:xMode val="edge"/>
              <c:yMode val="edge"/>
              <c:x val="0"/>
              <c:y val="0.22135143193121101"/>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fr-FR"/>
            </a:p>
          </c:txPr>
        </c:title>
        <c:numFmt formatCode="General" sourceLinked="1"/>
        <c:majorTickMark val="out"/>
        <c:minorTickMark val="none"/>
        <c:tickLblPos val="nextTo"/>
        <c:spPr>
          <a:noFill/>
          <a:ln w="22225" cap="sq" cmpd="sng" algn="ctr">
            <a:solidFill>
              <a:sysClr val="windowText" lastClr="000000"/>
            </a:solidFill>
            <a:round/>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fr-FR"/>
          </a:p>
        </c:txPr>
        <c:crossAx val="321844704"/>
        <c:crosses val="autoZero"/>
        <c:crossBetween val="midCat"/>
      </c:valAx>
      <c:spPr>
        <a:solidFill>
          <a:sysClr val="window" lastClr="FFFFFF"/>
        </a:solidFill>
        <a:ln w="19050" cmpd="sng">
          <a:solidFill>
            <a:sysClr val="windowText" lastClr="000000"/>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solidFill>
            <a:sysClr val="windowText" lastClr="000000"/>
          </a:solidFill>
          <a:latin typeface="Arial" panose="020B0604020202020204" pitchFamily="34" charset="0"/>
          <a:cs typeface="Arial" panose="020B0604020202020204" pitchFamily="34" charset="0"/>
        </a:defRPr>
      </a:pPr>
      <a:endParaRPr lang="fr-FR"/>
    </a:p>
  </c:txPr>
  <c:externalData r:id="rId4">
    <c:autoUpdate val="0"/>
  </c:externalData>
  <c:userShapes r:id="rId5"/>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509769538996568"/>
          <c:y val="0.11758241758241758"/>
          <c:w val="0.52536451960340158"/>
          <c:h val="0.58029304029304019"/>
        </c:manualLayout>
      </c:layout>
      <c:barChart>
        <c:barDir val="col"/>
        <c:grouping val="stacked"/>
        <c:varyColors val="0"/>
        <c:ser>
          <c:idx val="1"/>
          <c:order val="0"/>
          <c:tx>
            <c:strRef>
              <c:f>[1]Recap!$M$1</c:f>
              <c:strCache>
                <c:ptCount val="1"/>
                <c:pt idx="0">
                  <c:v>min</c:v>
                </c:pt>
              </c:strCache>
            </c:strRef>
          </c:tx>
          <c:spPr>
            <a:noFill/>
            <a:ln>
              <a:noFill/>
            </a:ln>
            <a:effectLst/>
          </c:spPr>
          <c:invertIfNegative val="0"/>
          <c:cat>
            <c:numRef>
              <c:f>[1]Recap!$L$2:$L$11</c:f>
              <c:numCache>
                <c:formatCode>General</c:formatCode>
                <c:ptCount val="10"/>
                <c:pt idx="0">
                  <c:v>4</c:v>
                </c:pt>
                <c:pt idx="1">
                  <c:v>8</c:v>
                </c:pt>
                <c:pt idx="2">
                  <c:v>11</c:v>
                </c:pt>
                <c:pt idx="3">
                  <c:v>15</c:v>
                </c:pt>
                <c:pt idx="4">
                  <c:v>18</c:v>
                </c:pt>
                <c:pt idx="5">
                  <c:v>4</c:v>
                </c:pt>
                <c:pt idx="6">
                  <c:v>8</c:v>
                </c:pt>
                <c:pt idx="7">
                  <c:v>11</c:v>
                </c:pt>
                <c:pt idx="8">
                  <c:v>15</c:v>
                </c:pt>
                <c:pt idx="9">
                  <c:v>18</c:v>
                </c:pt>
              </c:numCache>
            </c:numRef>
          </c:cat>
          <c:val>
            <c:numRef>
              <c:f>[1]Recap!$M$2:$M$6</c:f>
              <c:numCache>
                <c:formatCode>General</c:formatCode>
                <c:ptCount val="5"/>
                <c:pt idx="0">
                  <c:v>1</c:v>
                </c:pt>
                <c:pt idx="1">
                  <c:v>2</c:v>
                </c:pt>
                <c:pt idx="2">
                  <c:v>3</c:v>
                </c:pt>
                <c:pt idx="3">
                  <c:v>3</c:v>
                </c:pt>
                <c:pt idx="4">
                  <c:v>5</c:v>
                </c:pt>
              </c:numCache>
            </c:numRef>
          </c:val>
          <c:extLst>
            <c:ext xmlns:c16="http://schemas.microsoft.com/office/drawing/2014/chart" uri="{C3380CC4-5D6E-409C-BE32-E72D297353CC}">
              <c16:uniqueId val="{00000000-ECD1-4E5C-8054-41D1F51C7E62}"/>
            </c:ext>
          </c:extLst>
        </c:ser>
        <c:ser>
          <c:idx val="2"/>
          <c:order val="1"/>
          <c:tx>
            <c:strRef>
              <c:f>[1]Recap!$O$1</c:f>
              <c:strCache>
                <c:ptCount val="1"/>
                <c:pt idx="0">
                  <c:v>True max -1</c:v>
                </c:pt>
              </c:strCache>
            </c:strRef>
          </c:tx>
          <c:spPr>
            <a:solidFill>
              <a:srgbClr val="FF0000"/>
            </a:solidFill>
            <a:ln w="12700">
              <a:solidFill>
                <a:schemeClr val="tx1"/>
              </a:solidFill>
            </a:ln>
            <a:effectLst/>
          </c:spPr>
          <c:invertIfNegative val="0"/>
          <c:dPt>
            <c:idx val="0"/>
            <c:invertIfNegative val="0"/>
            <c:bubble3D val="0"/>
            <c:spPr>
              <a:solidFill>
                <a:srgbClr val="FF0000"/>
              </a:solidFill>
              <a:ln w="12700">
                <a:solidFill>
                  <a:schemeClr val="tx1"/>
                </a:solidFill>
              </a:ln>
              <a:effectLst/>
            </c:spPr>
            <c:extLst>
              <c:ext xmlns:c16="http://schemas.microsoft.com/office/drawing/2014/chart" uri="{C3380CC4-5D6E-409C-BE32-E72D297353CC}">
                <c16:uniqueId val="{00000002-ECD1-4E5C-8054-41D1F51C7E62}"/>
              </c:ext>
            </c:extLst>
          </c:dPt>
          <c:dPt>
            <c:idx val="1"/>
            <c:invertIfNegative val="0"/>
            <c:bubble3D val="0"/>
            <c:spPr>
              <a:solidFill>
                <a:srgbClr val="FF0000"/>
              </a:solidFill>
              <a:ln w="12700">
                <a:solidFill>
                  <a:schemeClr val="tx1"/>
                </a:solidFill>
              </a:ln>
              <a:effectLst/>
            </c:spPr>
            <c:extLst>
              <c:ext xmlns:c16="http://schemas.microsoft.com/office/drawing/2014/chart" uri="{C3380CC4-5D6E-409C-BE32-E72D297353CC}">
                <c16:uniqueId val="{00000004-ECD1-4E5C-8054-41D1F51C7E62}"/>
              </c:ext>
            </c:extLst>
          </c:dPt>
          <c:dPt>
            <c:idx val="2"/>
            <c:invertIfNegative val="0"/>
            <c:bubble3D val="0"/>
            <c:spPr>
              <a:solidFill>
                <a:srgbClr val="FF0000"/>
              </a:solidFill>
              <a:ln w="12700">
                <a:solidFill>
                  <a:schemeClr val="tx1"/>
                </a:solidFill>
              </a:ln>
              <a:effectLst/>
            </c:spPr>
            <c:extLst>
              <c:ext xmlns:c16="http://schemas.microsoft.com/office/drawing/2014/chart" uri="{C3380CC4-5D6E-409C-BE32-E72D297353CC}">
                <c16:uniqueId val="{00000006-ECD1-4E5C-8054-41D1F51C7E62}"/>
              </c:ext>
            </c:extLst>
          </c:dPt>
          <c:dPt>
            <c:idx val="3"/>
            <c:invertIfNegative val="0"/>
            <c:bubble3D val="0"/>
            <c:spPr>
              <a:solidFill>
                <a:srgbClr val="FF0000"/>
              </a:solidFill>
              <a:ln w="12700">
                <a:solidFill>
                  <a:schemeClr val="tx1"/>
                </a:solidFill>
              </a:ln>
              <a:effectLst/>
            </c:spPr>
            <c:extLst>
              <c:ext xmlns:c16="http://schemas.microsoft.com/office/drawing/2014/chart" uri="{C3380CC4-5D6E-409C-BE32-E72D297353CC}">
                <c16:uniqueId val="{00000008-ECD1-4E5C-8054-41D1F51C7E62}"/>
              </c:ext>
            </c:extLst>
          </c:dPt>
          <c:dPt>
            <c:idx val="4"/>
            <c:invertIfNegative val="0"/>
            <c:bubble3D val="0"/>
            <c:spPr>
              <a:solidFill>
                <a:srgbClr val="FF0000"/>
              </a:solidFill>
              <a:ln w="12700">
                <a:solidFill>
                  <a:schemeClr val="tx1"/>
                </a:solidFill>
              </a:ln>
              <a:effectLst/>
            </c:spPr>
            <c:extLst>
              <c:ext xmlns:c16="http://schemas.microsoft.com/office/drawing/2014/chart" uri="{C3380CC4-5D6E-409C-BE32-E72D297353CC}">
                <c16:uniqueId val="{0000000A-ECD1-4E5C-8054-41D1F51C7E62}"/>
              </c:ext>
            </c:extLst>
          </c:dPt>
          <c:cat>
            <c:numRef>
              <c:f>[1]Recap!$L$2:$L$11</c:f>
              <c:numCache>
                <c:formatCode>General</c:formatCode>
                <c:ptCount val="10"/>
                <c:pt idx="0">
                  <c:v>4</c:v>
                </c:pt>
                <c:pt idx="1">
                  <c:v>8</c:v>
                </c:pt>
                <c:pt idx="2">
                  <c:v>11</c:v>
                </c:pt>
                <c:pt idx="3">
                  <c:v>15</c:v>
                </c:pt>
                <c:pt idx="4">
                  <c:v>18</c:v>
                </c:pt>
                <c:pt idx="5">
                  <c:v>4</c:v>
                </c:pt>
                <c:pt idx="6">
                  <c:v>8</c:v>
                </c:pt>
                <c:pt idx="7">
                  <c:v>11</c:v>
                </c:pt>
                <c:pt idx="8">
                  <c:v>15</c:v>
                </c:pt>
                <c:pt idx="9">
                  <c:v>18</c:v>
                </c:pt>
              </c:numCache>
            </c:numRef>
          </c:cat>
          <c:val>
            <c:numRef>
              <c:f>[1]Recap!$O$2:$O$6</c:f>
              <c:numCache>
                <c:formatCode>General</c:formatCode>
                <c:ptCount val="5"/>
                <c:pt idx="0">
                  <c:v>10</c:v>
                </c:pt>
                <c:pt idx="1">
                  <c:v>9</c:v>
                </c:pt>
                <c:pt idx="2">
                  <c:v>8</c:v>
                </c:pt>
                <c:pt idx="3">
                  <c:v>8</c:v>
                </c:pt>
                <c:pt idx="4">
                  <c:v>6</c:v>
                </c:pt>
              </c:numCache>
            </c:numRef>
          </c:val>
          <c:extLst>
            <c:ext xmlns:c16="http://schemas.microsoft.com/office/drawing/2014/chart" uri="{C3380CC4-5D6E-409C-BE32-E72D297353CC}">
              <c16:uniqueId val="{0000000B-ECD1-4E5C-8054-41D1F51C7E62}"/>
            </c:ext>
          </c:extLst>
        </c:ser>
        <c:dLbls>
          <c:showLegendKey val="0"/>
          <c:showVal val="0"/>
          <c:showCatName val="0"/>
          <c:showSerName val="0"/>
          <c:showPercent val="0"/>
          <c:showBubbleSize val="0"/>
        </c:dLbls>
        <c:gapWidth val="150"/>
        <c:overlap val="100"/>
        <c:axId val="160033664"/>
        <c:axId val="115495472"/>
      </c:barChart>
      <c:catAx>
        <c:axId val="160033664"/>
        <c:scaling>
          <c:orientation val="minMax"/>
        </c:scaling>
        <c:delete val="0"/>
        <c:axPos val="b"/>
        <c:title>
          <c:tx>
            <c:rich>
              <a:bodyPr rot="0" spcFirstLastPara="1" vertOverflow="ellipsis" vert="horz"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sz="1200" b="1" i="0" baseline="0" dirty="0">
                    <a:effectLst/>
                  </a:rPr>
                  <a:t>Days of water stress</a:t>
                </a:r>
                <a:endParaRPr lang="fr-FR" sz="1200" dirty="0">
                  <a:effectLst/>
                </a:endParaRPr>
              </a:p>
            </c:rich>
          </c:tx>
          <c:layout>
            <c:manualLayout>
              <c:xMode val="edge"/>
              <c:yMode val="edge"/>
              <c:x val="0.18665807281175062"/>
              <c:y val="0.76739926739926745"/>
            </c:manualLayout>
          </c:layout>
          <c:overlay val="0"/>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fr-FR"/>
            </a:p>
          </c:txPr>
        </c:title>
        <c:numFmt formatCode="General" sourceLinked="1"/>
        <c:majorTickMark val="out"/>
        <c:minorTickMark val="none"/>
        <c:tickLblPos val="nextTo"/>
        <c:spPr>
          <a:noFill/>
          <a:ln w="22225" cap="sq" cmpd="sng" algn="ctr">
            <a:solidFill>
              <a:sysClr val="windowText" lastClr="000000"/>
            </a:solidFill>
            <a:round/>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fr-FR"/>
          </a:p>
        </c:txPr>
        <c:crossAx val="115495472"/>
        <c:crosses val="autoZero"/>
        <c:auto val="1"/>
        <c:lblAlgn val="ctr"/>
        <c:lblOffset val="100"/>
        <c:noMultiLvlLbl val="0"/>
      </c:catAx>
      <c:valAx>
        <c:axId val="115495472"/>
        <c:scaling>
          <c:orientation val="minMax"/>
          <c:max val="16"/>
        </c:scaling>
        <c:delete val="0"/>
        <c:axPos val="l"/>
        <c:majorGridlines>
          <c:spPr>
            <a:ln w="9525" cap="flat" cmpd="sng" algn="ctr">
              <a:solidFill>
                <a:sysClr val="window" lastClr="FFFFFF">
                  <a:lumMod val="75000"/>
                </a:sysClr>
              </a:solidFill>
              <a:round/>
            </a:ln>
            <a:effectLst/>
          </c:spPr>
        </c:majorGridlines>
        <c:title>
          <c:tx>
            <c:rich>
              <a:bodyPr rot="-54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sz="1400" b="1" i="0" baseline="0" dirty="0">
                    <a:effectLst/>
                  </a:rPr>
                  <a:t>Leaf rank</a:t>
                </a:r>
                <a:endParaRPr lang="fr-FR" sz="1400" dirty="0">
                  <a:effectLst/>
                </a:endParaRPr>
              </a:p>
            </c:rich>
          </c:tx>
          <c:layout>
            <c:manualLayout>
              <c:xMode val="edge"/>
              <c:yMode val="edge"/>
              <c:x val="1.2408762214569971E-2"/>
              <c:y val="0.25569582648322803"/>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fr-FR"/>
            </a:p>
          </c:txPr>
        </c:title>
        <c:numFmt formatCode="General" sourceLinked="1"/>
        <c:majorTickMark val="out"/>
        <c:minorTickMark val="none"/>
        <c:tickLblPos val="nextTo"/>
        <c:spPr>
          <a:noFill/>
          <a:ln w="19050" cap="sq" cmpd="sng">
            <a:solidFill>
              <a:sysClr val="windowText" lastClr="000000"/>
            </a:solidFill>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fr-FR"/>
          </a:p>
        </c:txPr>
        <c:crossAx val="160033664"/>
        <c:crosses val="autoZero"/>
        <c:crossBetween val="between"/>
      </c:valAx>
      <c:spPr>
        <a:solidFill>
          <a:sysClr val="window" lastClr="FFFFFF"/>
        </a:solidFill>
        <a:ln w="19050">
          <a:solidFill>
            <a:sysClr val="windowText" lastClr="000000"/>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solidFill>
            <a:sysClr val="windowText" lastClr="000000"/>
          </a:solidFill>
          <a:latin typeface="Arial" panose="020B0604020202020204" pitchFamily="34" charset="0"/>
          <a:cs typeface="Arial" panose="020B0604020202020204" pitchFamily="34" charset="0"/>
        </a:defRPr>
      </a:pPr>
      <a:endParaRPr lang="fr-FR"/>
    </a:p>
  </c:txPr>
  <c:externalData r:id="rId4">
    <c:autoUpdate val="0"/>
  </c:externalData>
  <c:userShapes r:id="rId5"/>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8"/>
    </mc:Choice>
    <mc:Fallback>
      <c:style val="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860853986475248"/>
          <c:y val="9.2472771530515641E-2"/>
          <c:w val="0.47335297926836056"/>
          <c:h val="0.5498267440975555"/>
        </c:manualLayout>
      </c:layout>
      <c:scatterChart>
        <c:scatterStyle val="lineMarker"/>
        <c:varyColors val="0"/>
        <c:ser>
          <c:idx val="0"/>
          <c:order val="0"/>
          <c:tx>
            <c:strRef>
              <c:f>[1]Recap!$X$4</c:f>
              <c:strCache>
                <c:ptCount val="1"/>
                <c:pt idx="0">
                  <c:v>L1</c:v>
                </c:pt>
              </c:strCache>
            </c:strRef>
          </c:tx>
          <c:spPr>
            <a:ln w="19050" cap="rnd">
              <a:solidFill>
                <a:schemeClr val="accent4"/>
              </a:solidFill>
              <a:round/>
            </a:ln>
            <a:effectLst/>
          </c:spPr>
          <c:marker>
            <c:symbol val="circle"/>
            <c:size val="5"/>
            <c:spPr>
              <a:solidFill>
                <a:schemeClr val="accent4"/>
              </a:solidFill>
              <a:ln w="25400">
                <a:solidFill>
                  <a:srgbClr val="FFC000"/>
                </a:solidFill>
              </a:ln>
              <a:effectLst/>
            </c:spPr>
          </c:marker>
          <c:xVal>
            <c:numRef>
              <c:f>[1]Recap!$Y$3:$AC$3</c:f>
              <c:numCache>
                <c:formatCode>General</c:formatCode>
                <c:ptCount val="5"/>
                <c:pt idx="0">
                  <c:v>4</c:v>
                </c:pt>
                <c:pt idx="1">
                  <c:v>8</c:v>
                </c:pt>
                <c:pt idx="2">
                  <c:v>11</c:v>
                </c:pt>
                <c:pt idx="3">
                  <c:v>15</c:v>
                </c:pt>
                <c:pt idx="4">
                  <c:v>18</c:v>
                </c:pt>
              </c:numCache>
            </c:numRef>
          </c:xVal>
          <c:yVal>
            <c:numRef>
              <c:f>[1]Recap!$Y$4:$AC$4</c:f>
              <c:numCache>
                <c:formatCode>General</c:formatCode>
                <c:ptCount val="5"/>
                <c:pt idx="0">
                  <c:v>14.4</c:v>
                </c:pt>
              </c:numCache>
            </c:numRef>
          </c:yVal>
          <c:smooth val="0"/>
          <c:extLst>
            <c:ext xmlns:c16="http://schemas.microsoft.com/office/drawing/2014/chart" uri="{C3380CC4-5D6E-409C-BE32-E72D297353CC}">
              <c16:uniqueId val="{00000000-D7D6-46CB-B310-503AA7E2FC7F}"/>
            </c:ext>
          </c:extLst>
        </c:ser>
        <c:ser>
          <c:idx val="1"/>
          <c:order val="1"/>
          <c:tx>
            <c:strRef>
              <c:f>[1]Recap!$X$5</c:f>
              <c:strCache>
                <c:ptCount val="1"/>
                <c:pt idx="0">
                  <c:v>L2</c:v>
                </c:pt>
              </c:strCache>
            </c:strRef>
          </c:tx>
          <c:spPr>
            <a:ln w="19050" cap="rnd">
              <a:solidFill>
                <a:schemeClr val="accent4"/>
              </a:solidFill>
              <a:round/>
            </a:ln>
            <a:effectLst/>
          </c:spPr>
          <c:marker>
            <c:symbol val="circle"/>
            <c:size val="5"/>
            <c:spPr>
              <a:solidFill>
                <a:schemeClr val="accent4"/>
              </a:solidFill>
              <a:ln w="25400">
                <a:solidFill>
                  <a:srgbClr val="FFC000"/>
                </a:solidFill>
              </a:ln>
              <a:effectLst/>
            </c:spPr>
          </c:marker>
          <c:xVal>
            <c:numRef>
              <c:f>[1]Recap!$Y$3:$AC$3</c:f>
              <c:numCache>
                <c:formatCode>General</c:formatCode>
                <c:ptCount val="5"/>
                <c:pt idx="0">
                  <c:v>4</c:v>
                </c:pt>
                <c:pt idx="1">
                  <c:v>8</c:v>
                </c:pt>
                <c:pt idx="2">
                  <c:v>11</c:v>
                </c:pt>
                <c:pt idx="3">
                  <c:v>15</c:v>
                </c:pt>
                <c:pt idx="4">
                  <c:v>18</c:v>
                </c:pt>
              </c:numCache>
            </c:numRef>
          </c:xVal>
          <c:yVal>
            <c:numRef>
              <c:f>[1]Recap!$Y$5:$AC$5</c:f>
              <c:numCache>
                <c:formatCode>General</c:formatCode>
                <c:ptCount val="5"/>
                <c:pt idx="0">
                  <c:v>19.8</c:v>
                </c:pt>
              </c:numCache>
            </c:numRef>
          </c:yVal>
          <c:smooth val="0"/>
          <c:extLst>
            <c:ext xmlns:c16="http://schemas.microsoft.com/office/drawing/2014/chart" uri="{C3380CC4-5D6E-409C-BE32-E72D297353CC}">
              <c16:uniqueId val="{00000001-D7D6-46CB-B310-503AA7E2FC7F}"/>
            </c:ext>
          </c:extLst>
        </c:ser>
        <c:ser>
          <c:idx val="2"/>
          <c:order val="2"/>
          <c:tx>
            <c:strRef>
              <c:f>[1]Recap!$X$6</c:f>
              <c:strCache>
                <c:ptCount val="1"/>
                <c:pt idx="0">
                  <c:v>L3</c:v>
                </c:pt>
              </c:strCache>
            </c:strRef>
          </c:tx>
          <c:spPr>
            <a:ln w="25400" cap="rnd">
              <a:solidFill>
                <a:srgbClr val="FFC000"/>
              </a:solidFill>
              <a:round/>
            </a:ln>
            <a:effectLst/>
          </c:spPr>
          <c:marker>
            <c:symbol val="circle"/>
            <c:size val="5"/>
            <c:spPr>
              <a:solidFill>
                <a:srgbClr val="FFC000"/>
              </a:solidFill>
              <a:ln w="25400">
                <a:solidFill>
                  <a:srgbClr val="FFC000"/>
                </a:solidFill>
              </a:ln>
              <a:effectLst/>
            </c:spPr>
          </c:marker>
          <c:xVal>
            <c:numRef>
              <c:f>[1]Recap!$Y$3:$AC$3</c:f>
              <c:numCache>
                <c:formatCode>General</c:formatCode>
                <c:ptCount val="5"/>
                <c:pt idx="0">
                  <c:v>4</c:v>
                </c:pt>
                <c:pt idx="1">
                  <c:v>8</c:v>
                </c:pt>
                <c:pt idx="2">
                  <c:v>11</c:v>
                </c:pt>
                <c:pt idx="3">
                  <c:v>15</c:v>
                </c:pt>
                <c:pt idx="4">
                  <c:v>18</c:v>
                </c:pt>
              </c:numCache>
            </c:numRef>
          </c:xVal>
          <c:yVal>
            <c:numRef>
              <c:f>[1]Recap!$Y$6:$AC$6</c:f>
              <c:numCache>
                <c:formatCode>General</c:formatCode>
                <c:ptCount val="5"/>
                <c:pt idx="0">
                  <c:v>29</c:v>
                </c:pt>
                <c:pt idx="1">
                  <c:v>17.399999999999999</c:v>
                </c:pt>
              </c:numCache>
            </c:numRef>
          </c:yVal>
          <c:smooth val="0"/>
          <c:extLst>
            <c:ext xmlns:c16="http://schemas.microsoft.com/office/drawing/2014/chart" uri="{C3380CC4-5D6E-409C-BE32-E72D297353CC}">
              <c16:uniqueId val="{00000002-D7D6-46CB-B310-503AA7E2FC7F}"/>
            </c:ext>
          </c:extLst>
        </c:ser>
        <c:ser>
          <c:idx val="3"/>
          <c:order val="3"/>
          <c:tx>
            <c:strRef>
              <c:f>[1]Recap!$X$7</c:f>
              <c:strCache>
                <c:ptCount val="1"/>
                <c:pt idx="0">
                  <c:v>L4</c:v>
                </c:pt>
              </c:strCache>
            </c:strRef>
          </c:tx>
          <c:spPr>
            <a:ln w="25400" cap="rnd">
              <a:solidFill>
                <a:srgbClr val="FFC000"/>
              </a:solidFill>
              <a:round/>
            </a:ln>
            <a:effectLst/>
          </c:spPr>
          <c:marker>
            <c:symbol val="circle"/>
            <c:size val="5"/>
            <c:spPr>
              <a:solidFill>
                <a:srgbClr val="FFC000"/>
              </a:solidFill>
              <a:ln w="25400">
                <a:solidFill>
                  <a:srgbClr val="FFC000"/>
                </a:solidFill>
              </a:ln>
              <a:effectLst/>
            </c:spPr>
          </c:marker>
          <c:xVal>
            <c:numRef>
              <c:f>[1]Recap!$Y$3:$AC$3</c:f>
              <c:numCache>
                <c:formatCode>General</c:formatCode>
                <c:ptCount val="5"/>
                <c:pt idx="0">
                  <c:v>4</c:v>
                </c:pt>
                <c:pt idx="1">
                  <c:v>8</c:v>
                </c:pt>
                <c:pt idx="2">
                  <c:v>11</c:v>
                </c:pt>
                <c:pt idx="3">
                  <c:v>15</c:v>
                </c:pt>
                <c:pt idx="4">
                  <c:v>18</c:v>
                </c:pt>
              </c:numCache>
            </c:numRef>
          </c:xVal>
          <c:yVal>
            <c:numRef>
              <c:f>[1]Recap!$Y$7:$AC$7</c:f>
              <c:numCache>
                <c:formatCode>General</c:formatCode>
                <c:ptCount val="5"/>
                <c:pt idx="0">
                  <c:v>33.1</c:v>
                </c:pt>
                <c:pt idx="1">
                  <c:v>20.8</c:v>
                </c:pt>
                <c:pt idx="2">
                  <c:v>9.8000000000000007</c:v>
                </c:pt>
              </c:numCache>
            </c:numRef>
          </c:yVal>
          <c:smooth val="0"/>
          <c:extLst>
            <c:ext xmlns:c16="http://schemas.microsoft.com/office/drawing/2014/chart" uri="{C3380CC4-5D6E-409C-BE32-E72D297353CC}">
              <c16:uniqueId val="{00000003-D7D6-46CB-B310-503AA7E2FC7F}"/>
            </c:ext>
          </c:extLst>
        </c:ser>
        <c:ser>
          <c:idx val="4"/>
          <c:order val="4"/>
          <c:tx>
            <c:strRef>
              <c:f>[1]Recap!$X$8</c:f>
              <c:strCache>
                <c:ptCount val="1"/>
                <c:pt idx="0">
                  <c:v>L5</c:v>
                </c:pt>
              </c:strCache>
            </c:strRef>
          </c:tx>
          <c:spPr>
            <a:ln w="25400" cap="rnd">
              <a:solidFill>
                <a:srgbClr val="F79646"/>
              </a:solidFill>
              <a:round/>
            </a:ln>
            <a:effectLst/>
          </c:spPr>
          <c:marker>
            <c:symbol val="circle"/>
            <c:size val="5"/>
            <c:spPr>
              <a:solidFill>
                <a:srgbClr val="F79646"/>
              </a:solidFill>
              <a:ln w="25400">
                <a:solidFill>
                  <a:srgbClr val="F79646"/>
                </a:solidFill>
              </a:ln>
              <a:effectLst/>
            </c:spPr>
          </c:marker>
          <c:xVal>
            <c:numRef>
              <c:f>[1]Recap!$Y$3:$AC$3</c:f>
              <c:numCache>
                <c:formatCode>General</c:formatCode>
                <c:ptCount val="5"/>
                <c:pt idx="0">
                  <c:v>4</c:v>
                </c:pt>
                <c:pt idx="1">
                  <c:v>8</c:v>
                </c:pt>
                <c:pt idx="2">
                  <c:v>11</c:v>
                </c:pt>
                <c:pt idx="3">
                  <c:v>15</c:v>
                </c:pt>
                <c:pt idx="4">
                  <c:v>18</c:v>
                </c:pt>
              </c:numCache>
            </c:numRef>
          </c:xVal>
          <c:yVal>
            <c:numRef>
              <c:f>[1]Recap!$Y$8:$AC$8</c:f>
              <c:numCache>
                <c:formatCode>General</c:formatCode>
                <c:ptCount val="5"/>
                <c:pt idx="0">
                  <c:v>41.6</c:v>
                </c:pt>
                <c:pt idx="1">
                  <c:v>28</c:v>
                </c:pt>
                <c:pt idx="2">
                  <c:v>18.899999999999999</c:v>
                </c:pt>
                <c:pt idx="3">
                  <c:v>4.0999999999999996</c:v>
                </c:pt>
                <c:pt idx="4">
                  <c:v>15.4</c:v>
                </c:pt>
              </c:numCache>
            </c:numRef>
          </c:yVal>
          <c:smooth val="0"/>
          <c:extLst>
            <c:ext xmlns:c16="http://schemas.microsoft.com/office/drawing/2014/chart" uri="{C3380CC4-5D6E-409C-BE32-E72D297353CC}">
              <c16:uniqueId val="{00000004-D7D6-46CB-B310-503AA7E2FC7F}"/>
            </c:ext>
          </c:extLst>
        </c:ser>
        <c:ser>
          <c:idx val="5"/>
          <c:order val="5"/>
          <c:tx>
            <c:strRef>
              <c:f>[1]Recap!$X$9</c:f>
              <c:strCache>
                <c:ptCount val="1"/>
                <c:pt idx="0">
                  <c:v>L6</c:v>
                </c:pt>
              </c:strCache>
            </c:strRef>
          </c:tx>
          <c:spPr>
            <a:ln w="25400" cap="rnd">
              <a:solidFill>
                <a:srgbClr val="F79646"/>
              </a:solidFill>
              <a:round/>
            </a:ln>
            <a:effectLst/>
          </c:spPr>
          <c:marker>
            <c:symbol val="circle"/>
            <c:size val="5"/>
            <c:spPr>
              <a:solidFill>
                <a:srgbClr val="F79646"/>
              </a:solidFill>
              <a:ln w="25400">
                <a:solidFill>
                  <a:srgbClr val="F79646"/>
                </a:solidFill>
              </a:ln>
              <a:effectLst/>
            </c:spPr>
          </c:marker>
          <c:xVal>
            <c:numRef>
              <c:f>[1]Recap!$Y$3:$AC$3</c:f>
              <c:numCache>
                <c:formatCode>General</c:formatCode>
                <c:ptCount val="5"/>
                <c:pt idx="0">
                  <c:v>4</c:v>
                </c:pt>
                <c:pt idx="1">
                  <c:v>8</c:v>
                </c:pt>
                <c:pt idx="2">
                  <c:v>11</c:v>
                </c:pt>
                <c:pt idx="3">
                  <c:v>15</c:v>
                </c:pt>
                <c:pt idx="4">
                  <c:v>18</c:v>
                </c:pt>
              </c:numCache>
            </c:numRef>
          </c:xVal>
          <c:yVal>
            <c:numRef>
              <c:f>[1]Recap!$Y$9:$AC$9</c:f>
              <c:numCache>
                <c:formatCode>General</c:formatCode>
                <c:ptCount val="5"/>
                <c:pt idx="0">
                  <c:v>43.5</c:v>
                </c:pt>
                <c:pt idx="1">
                  <c:v>35.299999999999997</c:v>
                </c:pt>
                <c:pt idx="2">
                  <c:v>27.8</c:v>
                </c:pt>
                <c:pt idx="3">
                  <c:v>13.9</c:v>
                </c:pt>
                <c:pt idx="4">
                  <c:v>18</c:v>
                </c:pt>
              </c:numCache>
            </c:numRef>
          </c:yVal>
          <c:smooth val="0"/>
          <c:extLst>
            <c:ext xmlns:c16="http://schemas.microsoft.com/office/drawing/2014/chart" uri="{C3380CC4-5D6E-409C-BE32-E72D297353CC}">
              <c16:uniqueId val="{00000005-D7D6-46CB-B310-503AA7E2FC7F}"/>
            </c:ext>
          </c:extLst>
        </c:ser>
        <c:ser>
          <c:idx val="6"/>
          <c:order val="6"/>
          <c:tx>
            <c:strRef>
              <c:f>[1]Recap!$X$10</c:f>
              <c:strCache>
                <c:ptCount val="1"/>
                <c:pt idx="0">
                  <c:v>L7</c:v>
                </c:pt>
              </c:strCache>
            </c:strRef>
          </c:tx>
          <c:spPr>
            <a:ln w="25400" cap="rnd">
              <a:solidFill>
                <a:srgbClr val="F79646"/>
              </a:solidFill>
              <a:round/>
            </a:ln>
            <a:effectLst/>
          </c:spPr>
          <c:marker>
            <c:symbol val="circle"/>
            <c:size val="5"/>
            <c:spPr>
              <a:solidFill>
                <a:srgbClr val="F79646"/>
              </a:solidFill>
              <a:ln w="25400">
                <a:solidFill>
                  <a:srgbClr val="F79646"/>
                </a:solidFill>
              </a:ln>
              <a:effectLst/>
            </c:spPr>
          </c:marker>
          <c:xVal>
            <c:numRef>
              <c:f>[1]Recap!$Y$3:$AC$3</c:f>
              <c:numCache>
                <c:formatCode>General</c:formatCode>
                <c:ptCount val="5"/>
                <c:pt idx="0">
                  <c:v>4</c:v>
                </c:pt>
                <c:pt idx="1">
                  <c:v>8</c:v>
                </c:pt>
                <c:pt idx="2">
                  <c:v>11</c:v>
                </c:pt>
                <c:pt idx="3">
                  <c:v>15</c:v>
                </c:pt>
                <c:pt idx="4">
                  <c:v>18</c:v>
                </c:pt>
              </c:numCache>
            </c:numRef>
          </c:xVal>
          <c:yVal>
            <c:numRef>
              <c:f>[1]Recap!$Y$10:$AC$10</c:f>
              <c:numCache>
                <c:formatCode>General</c:formatCode>
                <c:ptCount val="5"/>
                <c:pt idx="0">
                  <c:v>44.6</c:v>
                </c:pt>
                <c:pt idx="1">
                  <c:v>43.3</c:v>
                </c:pt>
                <c:pt idx="2">
                  <c:v>39.299999999999997</c:v>
                </c:pt>
                <c:pt idx="3">
                  <c:v>28.9</c:v>
                </c:pt>
                <c:pt idx="4">
                  <c:v>23.3</c:v>
                </c:pt>
              </c:numCache>
            </c:numRef>
          </c:yVal>
          <c:smooth val="0"/>
          <c:extLst>
            <c:ext xmlns:c16="http://schemas.microsoft.com/office/drawing/2014/chart" uri="{C3380CC4-5D6E-409C-BE32-E72D297353CC}">
              <c16:uniqueId val="{00000006-D7D6-46CB-B310-503AA7E2FC7F}"/>
            </c:ext>
          </c:extLst>
        </c:ser>
        <c:ser>
          <c:idx val="7"/>
          <c:order val="7"/>
          <c:tx>
            <c:strRef>
              <c:f>[1]Recap!$X$11</c:f>
              <c:strCache>
                <c:ptCount val="1"/>
                <c:pt idx="0">
                  <c:v>L8</c:v>
                </c:pt>
              </c:strCache>
            </c:strRef>
          </c:tx>
          <c:spPr>
            <a:ln w="25400" cap="rnd">
              <a:solidFill>
                <a:srgbClr val="9BBB59"/>
              </a:solidFill>
              <a:round/>
            </a:ln>
            <a:effectLst/>
          </c:spPr>
          <c:marker>
            <c:symbol val="circle"/>
            <c:size val="5"/>
            <c:spPr>
              <a:solidFill>
                <a:srgbClr val="9BBB59"/>
              </a:solidFill>
              <a:ln w="25400">
                <a:solidFill>
                  <a:srgbClr val="9BBB59"/>
                </a:solidFill>
              </a:ln>
              <a:effectLst/>
            </c:spPr>
          </c:marker>
          <c:xVal>
            <c:numRef>
              <c:f>[1]Recap!$Y$3:$AC$3</c:f>
              <c:numCache>
                <c:formatCode>General</c:formatCode>
                <c:ptCount val="5"/>
                <c:pt idx="0">
                  <c:v>4</c:v>
                </c:pt>
                <c:pt idx="1">
                  <c:v>8</c:v>
                </c:pt>
                <c:pt idx="2">
                  <c:v>11</c:v>
                </c:pt>
                <c:pt idx="3">
                  <c:v>15</c:v>
                </c:pt>
                <c:pt idx="4">
                  <c:v>18</c:v>
                </c:pt>
              </c:numCache>
            </c:numRef>
          </c:xVal>
          <c:yVal>
            <c:numRef>
              <c:f>[1]Recap!$Y$11:$AC$11</c:f>
              <c:numCache>
                <c:formatCode>General</c:formatCode>
                <c:ptCount val="5"/>
                <c:pt idx="0">
                  <c:v>45.6</c:v>
                </c:pt>
                <c:pt idx="1">
                  <c:v>45.2</c:v>
                </c:pt>
                <c:pt idx="2">
                  <c:v>46.9</c:v>
                </c:pt>
                <c:pt idx="3">
                  <c:v>35.299999999999997</c:v>
                </c:pt>
                <c:pt idx="4">
                  <c:v>51.5</c:v>
                </c:pt>
              </c:numCache>
            </c:numRef>
          </c:yVal>
          <c:smooth val="0"/>
          <c:extLst>
            <c:ext xmlns:c16="http://schemas.microsoft.com/office/drawing/2014/chart" uri="{C3380CC4-5D6E-409C-BE32-E72D297353CC}">
              <c16:uniqueId val="{00000007-D7D6-46CB-B310-503AA7E2FC7F}"/>
            </c:ext>
          </c:extLst>
        </c:ser>
        <c:ser>
          <c:idx val="8"/>
          <c:order val="8"/>
          <c:tx>
            <c:strRef>
              <c:f>[1]Recap!$X$12</c:f>
              <c:strCache>
                <c:ptCount val="1"/>
                <c:pt idx="0">
                  <c:v>L9</c:v>
                </c:pt>
              </c:strCache>
            </c:strRef>
          </c:tx>
          <c:spPr>
            <a:ln w="25400" cap="rnd">
              <a:solidFill>
                <a:srgbClr val="9BBB59"/>
              </a:solidFill>
              <a:round/>
            </a:ln>
            <a:effectLst/>
          </c:spPr>
          <c:marker>
            <c:symbol val="circle"/>
            <c:size val="5"/>
            <c:spPr>
              <a:solidFill>
                <a:srgbClr val="9BBB59"/>
              </a:solidFill>
              <a:ln w="25400">
                <a:solidFill>
                  <a:srgbClr val="9BBB59"/>
                </a:solidFill>
              </a:ln>
              <a:effectLst/>
            </c:spPr>
          </c:marker>
          <c:xVal>
            <c:numRef>
              <c:f>[1]Recap!$Y$3:$AC$3</c:f>
              <c:numCache>
                <c:formatCode>General</c:formatCode>
                <c:ptCount val="5"/>
                <c:pt idx="0">
                  <c:v>4</c:v>
                </c:pt>
                <c:pt idx="1">
                  <c:v>8</c:v>
                </c:pt>
                <c:pt idx="2">
                  <c:v>11</c:v>
                </c:pt>
                <c:pt idx="3">
                  <c:v>15</c:v>
                </c:pt>
                <c:pt idx="4">
                  <c:v>18</c:v>
                </c:pt>
              </c:numCache>
            </c:numRef>
          </c:xVal>
          <c:yVal>
            <c:numRef>
              <c:f>[1]Recap!$Y$12:$AC$12</c:f>
              <c:numCache>
                <c:formatCode>General</c:formatCode>
                <c:ptCount val="5"/>
                <c:pt idx="0">
                  <c:v>48.1</c:v>
                </c:pt>
                <c:pt idx="1">
                  <c:v>48.7</c:v>
                </c:pt>
                <c:pt idx="2">
                  <c:v>50.6</c:v>
                </c:pt>
                <c:pt idx="3">
                  <c:v>49.3</c:v>
                </c:pt>
                <c:pt idx="4">
                  <c:v>57.1</c:v>
                </c:pt>
              </c:numCache>
            </c:numRef>
          </c:yVal>
          <c:smooth val="0"/>
          <c:extLst>
            <c:ext xmlns:c16="http://schemas.microsoft.com/office/drawing/2014/chart" uri="{C3380CC4-5D6E-409C-BE32-E72D297353CC}">
              <c16:uniqueId val="{00000008-D7D6-46CB-B310-503AA7E2FC7F}"/>
            </c:ext>
          </c:extLst>
        </c:ser>
        <c:ser>
          <c:idx val="9"/>
          <c:order val="9"/>
          <c:tx>
            <c:strRef>
              <c:f>[1]Recap!$X$13</c:f>
              <c:strCache>
                <c:ptCount val="1"/>
                <c:pt idx="0">
                  <c:v>L10</c:v>
                </c:pt>
              </c:strCache>
            </c:strRef>
          </c:tx>
          <c:spPr>
            <a:ln w="25400" cap="rnd">
              <a:solidFill>
                <a:srgbClr val="9BBB59"/>
              </a:solidFill>
              <a:round/>
            </a:ln>
            <a:effectLst/>
          </c:spPr>
          <c:marker>
            <c:symbol val="circle"/>
            <c:size val="5"/>
            <c:spPr>
              <a:solidFill>
                <a:srgbClr val="9BBB59"/>
              </a:solidFill>
              <a:ln w="25400">
                <a:solidFill>
                  <a:srgbClr val="9BBB59"/>
                </a:solidFill>
              </a:ln>
              <a:effectLst/>
            </c:spPr>
          </c:marker>
          <c:xVal>
            <c:numRef>
              <c:f>[1]Recap!$Y$3:$AC$3</c:f>
              <c:numCache>
                <c:formatCode>General</c:formatCode>
                <c:ptCount val="5"/>
                <c:pt idx="0">
                  <c:v>4</c:v>
                </c:pt>
                <c:pt idx="1">
                  <c:v>8</c:v>
                </c:pt>
                <c:pt idx="2">
                  <c:v>11</c:v>
                </c:pt>
                <c:pt idx="3">
                  <c:v>15</c:v>
                </c:pt>
                <c:pt idx="4">
                  <c:v>18</c:v>
                </c:pt>
              </c:numCache>
            </c:numRef>
          </c:xVal>
          <c:yVal>
            <c:numRef>
              <c:f>[1]Recap!$Y$13:$AC$13</c:f>
              <c:numCache>
                <c:formatCode>General</c:formatCode>
                <c:ptCount val="5"/>
                <c:pt idx="0">
                  <c:v>52.2</c:v>
                </c:pt>
                <c:pt idx="1">
                  <c:v>53.8</c:v>
                </c:pt>
                <c:pt idx="2">
                  <c:v>54.3</c:v>
                </c:pt>
                <c:pt idx="3">
                  <c:v>55.3</c:v>
                </c:pt>
                <c:pt idx="4">
                  <c:v>61.1</c:v>
                </c:pt>
              </c:numCache>
            </c:numRef>
          </c:yVal>
          <c:smooth val="0"/>
          <c:extLst>
            <c:ext xmlns:c16="http://schemas.microsoft.com/office/drawing/2014/chart" uri="{C3380CC4-5D6E-409C-BE32-E72D297353CC}">
              <c16:uniqueId val="{00000009-D7D6-46CB-B310-503AA7E2FC7F}"/>
            </c:ext>
          </c:extLst>
        </c:ser>
        <c:ser>
          <c:idx val="10"/>
          <c:order val="10"/>
          <c:tx>
            <c:strRef>
              <c:f>[1]Recap!$X$14</c:f>
              <c:strCache>
                <c:ptCount val="1"/>
                <c:pt idx="0">
                  <c:v>L11</c:v>
                </c:pt>
              </c:strCache>
            </c:strRef>
          </c:tx>
          <c:spPr>
            <a:ln w="25400" cap="rnd">
              <a:solidFill>
                <a:srgbClr val="9BBB59"/>
              </a:solidFill>
              <a:round/>
            </a:ln>
            <a:effectLst/>
          </c:spPr>
          <c:marker>
            <c:symbol val="circle"/>
            <c:size val="5"/>
            <c:spPr>
              <a:solidFill>
                <a:srgbClr val="9BBB59"/>
              </a:solidFill>
              <a:ln w="25400">
                <a:solidFill>
                  <a:srgbClr val="9BBB59"/>
                </a:solidFill>
              </a:ln>
              <a:effectLst/>
            </c:spPr>
          </c:marker>
          <c:xVal>
            <c:numRef>
              <c:f>[1]Recap!$Y$3:$AC$3</c:f>
              <c:numCache>
                <c:formatCode>General</c:formatCode>
                <c:ptCount val="5"/>
                <c:pt idx="0">
                  <c:v>4</c:v>
                </c:pt>
                <c:pt idx="1">
                  <c:v>8</c:v>
                </c:pt>
                <c:pt idx="2">
                  <c:v>11</c:v>
                </c:pt>
                <c:pt idx="3">
                  <c:v>15</c:v>
                </c:pt>
                <c:pt idx="4">
                  <c:v>18</c:v>
                </c:pt>
              </c:numCache>
            </c:numRef>
          </c:xVal>
          <c:yVal>
            <c:numRef>
              <c:f>[1]Recap!$Y$14:$AC$14</c:f>
              <c:numCache>
                <c:formatCode>General</c:formatCode>
                <c:ptCount val="5"/>
                <c:pt idx="0">
                  <c:v>52.8</c:v>
                </c:pt>
                <c:pt idx="1">
                  <c:v>55.4</c:v>
                </c:pt>
                <c:pt idx="2">
                  <c:v>59.6</c:v>
                </c:pt>
                <c:pt idx="3">
                  <c:v>66.900000000000006</c:v>
                </c:pt>
                <c:pt idx="4">
                  <c:v>66</c:v>
                </c:pt>
              </c:numCache>
            </c:numRef>
          </c:yVal>
          <c:smooth val="0"/>
          <c:extLst>
            <c:ext xmlns:c16="http://schemas.microsoft.com/office/drawing/2014/chart" uri="{C3380CC4-5D6E-409C-BE32-E72D297353CC}">
              <c16:uniqueId val="{0000000A-D7D6-46CB-B310-503AA7E2FC7F}"/>
            </c:ext>
          </c:extLst>
        </c:ser>
        <c:dLbls>
          <c:showLegendKey val="0"/>
          <c:showVal val="0"/>
          <c:showCatName val="0"/>
          <c:showSerName val="0"/>
          <c:showPercent val="0"/>
          <c:showBubbleSize val="0"/>
        </c:dLbls>
        <c:axId val="170174048"/>
        <c:axId val="2093223792"/>
      </c:scatterChart>
      <c:valAx>
        <c:axId val="17017404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sz="1200" dirty="0"/>
                  <a:t>Days of water stress</a:t>
                </a:r>
              </a:p>
            </c:rich>
          </c:tx>
          <c:layout>
            <c:manualLayout>
              <c:xMode val="edge"/>
              <c:yMode val="edge"/>
              <c:x val="0.18259447569106996"/>
              <c:y val="0.7088884740066872"/>
            </c:manualLayout>
          </c:layout>
          <c:overlay val="0"/>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fr-FR"/>
            </a:p>
          </c:txPr>
        </c:title>
        <c:numFmt formatCode="General" sourceLinked="1"/>
        <c:majorTickMark val="out"/>
        <c:minorTickMark val="none"/>
        <c:tickLblPos val="nextTo"/>
        <c:spPr>
          <a:noFill/>
          <a:ln w="22225" cap="sq" cmpd="sng" algn="ctr">
            <a:solidFill>
              <a:sysClr val="windowText" lastClr="000000"/>
            </a:solidFill>
            <a:round/>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fr-FR"/>
          </a:p>
        </c:txPr>
        <c:crossAx val="2093223792"/>
        <c:crosses val="autoZero"/>
        <c:crossBetween val="midCat"/>
        <c:majorUnit val="4"/>
      </c:valAx>
      <c:valAx>
        <c:axId val="2093223792"/>
        <c:scaling>
          <c:orientation val="minMax"/>
          <c:max val="7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fr-FR" sz="1400" dirty="0"/>
                  <a:t>SPAD values</a:t>
                </a:r>
              </a:p>
            </c:rich>
          </c:tx>
          <c:layout>
            <c:manualLayout>
              <c:xMode val="edge"/>
              <c:yMode val="edge"/>
              <c:x val="9.2017072185823293E-3"/>
              <c:y val="0.18336874736174158"/>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fr-FR"/>
            </a:p>
          </c:txPr>
        </c:title>
        <c:numFmt formatCode="General" sourceLinked="1"/>
        <c:majorTickMark val="out"/>
        <c:minorTickMark val="none"/>
        <c:tickLblPos val="nextTo"/>
        <c:spPr>
          <a:noFill/>
          <a:ln w="22225" cap="sq" cmpd="sng" algn="ctr">
            <a:solidFill>
              <a:sysClr val="windowText" lastClr="000000"/>
            </a:solidFill>
            <a:round/>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fr-FR"/>
          </a:p>
        </c:txPr>
        <c:crossAx val="170174048"/>
        <c:crosses val="autoZero"/>
        <c:crossBetween val="midCat"/>
      </c:valAx>
      <c:spPr>
        <a:solidFill>
          <a:sysClr val="window" lastClr="FFFFFF"/>
        </a:solidFill>
        <a:ln w="19050">
          <a:solidFill>
            <a:sysClr val="windowText" lastClr="000000"/>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solidFill>
            <a:sysClr val="windowText" lastClr="000000"/>
          </a:solidFill>
          <a:latin typeface="Arial" panose="020B0604020202020204" pitchFamily="34" charset="0"/>
          <a:cs typeface="Arial" panose="020B0604020202020204" pitchFamily="34" charset="0"/>
        </a:defRPr>
      </a:pPr>
      <a:endParaRPr lang="fr-FR"/>
    </a:p>
  </c:txPr>
  <c:externalData r:id="rId4">
    <c:autoUpdate val="0"/>
  </c:externalData>
  <c:userShapes r:id="rId5"/>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8"/>
    </mc:Choice>
    <mc:Fallback>
      <c:style val="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875566251321337"/>
          <c:y val="0.11376449427338457"/>
          <c:w val="0.42826950399015262"/>
          <c:h val="0.41188385690621593"/>
        </c:manualLayout>
      </c:layout>
      <c:scatterChart>
        <c:scatterStyle val="lineMarker"/>
        <c:varyColors val="0"/>
        <c:ser>
          <c:idx val="0"/>
          <c:order val="0"/>
          <c:tx>
            <c:strRef>
              <c:f>'S:\lr-rca\RCA_these Mathieu\[Cinétique RWC-prol-prot-pheno_V1yd.xlsx]Recap'!$Y$28</c:f>
              <c:strCache>
                <c:ptCount val="1"/>
                <c:pt idx="0">
                  <c:v>L1</c:v>
                </c:pt>
              </c:strCache>
            </c:strRef>
          </c:tx>
          <c:spPr>
            <a:ln w="25400" cap="rnd">
              <a:solidFill>
                <a:srgbClr val="FFC000"/>
              </a:solidFill>
              <a:round/>
            </a:ln>
            <a:effectLst/>
          </c:spPr>
          <c:marker>
            <c:symbol val="circle"/>
            <c:size val="5"/>
            <c:spPr>
              <a:solidFill>
                <a:srgbClr val="FFC000"/>
              </a:solidFill>
              <a:ln w="25400">
                <a:solidFill>
                  <a:srgbClr val="FFC000"/>
                </a:solidFill>
              </a:ln>
              <a:effectLst/>
            </c:spPr>
          </c:marker>
          <c:xVal>
            <c:numRef>
              <c:f>[1]Recap!$Z$27:$AD$27</c:f>
              <c:numCache>
                <c:formatCode>General</c:formatCode>
                <c:ptCount val="5"/>
                <c:pt idx="0">
                  <c:v>4</c:v>
                </c:pt>
                <c:pt idx="1">
                  <c:v>8</c:v>
                </c:pt>
                <c:pt idx="2">
                  <c:v>11</c:v>
                </c:pt>
                <c:pt idx="3">
                  <c:v>15</c:v>
                </c:pt>
                <c:pt idx="4">
                  <c:v>18</c:v>
                </c:pt>
              </c:numCache>
            </c:numRef>
          </c:xVal>
          <c:yVal>
            <c:numRef>
              <c:f>[1]Recap!$Z$28</c:f>
              <c:numCache>
                <c:formatCode>General</c:formatCode>
                <c:ptCount val="1"/>
                <c:pt idx="0">
                  <c:v>87.376847290640399</c:v>
                </c:pt>
              </c:numCache>
            </c:numRef>
          </c:yVal>
          <c:smooth val="0"/>
          <c:extLst>
            <c:ext xmlns:c16="http://schemas.microsoft.com/office/drawing/2014/chart" uri="{C3380CC4-5D6E-409C-BE32-E72D297353CC}">
              <c16:uniqueId val="{00000000-D37D-4497-8254-0A1CB81E6A16}"/>
            </c:ext>
          </c:extLst>
        </c:ser>
        <c:ser>
          <c:idx val="1"/>
          <c:order val="1"/>
          <c:tx>
            <c:strRef>
              <c:f>'S:\lr-rca\RCA_these Mathieu\[Cinétique RWC-prol-prot-pheno_V1yd.xlsx]Recap'!$Y$29</c:f>
              <c:strCache>
                <c:ptCount val="1"/>
                <c:pt idx="0">
                  <c:v>L2</c:v>
                </c:pt>
              </c:strCache>
            </c:strRef>
          </c:tx>
          <c:spPr>
            <a:ln w="25400" cap="rnd">
              <a:solidFill>
                <a:srgbClr val="FFC000"/>
              </a:solidFill>
              <a:round/>
            </a:ln>
            <a:effectLst/>
          </c:spPr>
          <c:marker>
            <c:symbol val="circle"/>
            <c:size val="5"/>
            <c:spPr>
              <a:solidFill>
                <a:schemeClr val="accent4"/>
              </a:solidFill>
              <a:ln w="25400">
                <a:solidFill>
                  <a:srgbClr val="FFC000"/>
                </a:solidFill>
              </a:ln>
              <a:effectLst/>
            </c:spPr>
          </c:marker>
          <c:xVal>
            <c:numRef>
              <c:f>[1]Recap!$Z$27:$AD$27</c:f>
              <c:numCache>
                <c:formatCode>General</c:formatCode>
                <c:ptCount val="5"/>
                <c:pt idx="0">
                  <c:v>4</c:v>
                </c:pt>
                <c:pt idx="1">
                  <c:v>8</c:v>
                </c:pt>
                <c:pt idx="2">
                  <c:v>11</c:v>
                </c:pt>
                <c:pt idx="3">
                  <c:v>15</c:v>
                </c:pt>
                <c:pt idx="4">
                  <c:v>18</c:v>
                </c:pt>
              </c:numCache>
            </c:numRef>
          </c:xVal>
          <c:yVal>
            <c:numRef>
              <c:f>[1]Recap!$Z$29:$AA$29</c:f>
              <c:numCache>
                <c:formatCode>General</c:formatCode>
                <c:ptCount val="2"/>
                <c:pt idx="0">
                  <c:v>85.64493758668516</c:v>
                </c:pt>
                <c:pt idx="1">
                  <c:v>62.685265911072364</c:v>
                </c:pt>
              </c:numCache>
            </c:numRef>
          </c:yVal>
          <c:smooth val="0"/>
          <c:extLst>
            <c:ext xmlns:c16="http://schemas.microsoft.com/office/drawing/2014/chart" uri="{C3380CC4-5D6E-409C-BE32-E72D297353CC}">
              <c16:uniqueId val="{00000001-D37D-4497-8254-0A1CB81E6A16}"/>
            </c:ext>
          </c:extLst>
        </c:ser>
        <c:ser>
          <c:idx val="2"/>
          <c:order val="2"/>
          <c:tx>
            <c:strRef>
              <c:f>'S:\lr-rca\RCA_these Mathieu\[Cinétique RWC-prol-prot-pheno_V1yd.xlsx]Recap'!$Y$30</c:f>
              <c:strCache>
                <c:ptCount val="1"/>
                <c:pt idx="0">
                  <c:v>L3</c:v>
                </c:pt>
              </c:strCache>
            </c:strRef>
          </c:tx>
          <c:spPr>
            <a:ln w="25400" cap="rnd">
              <a:solidFill>
                <a:srgbClr val="FFC000"/>
              </a:solidFill>
              <a:round/>
            </a:ln>
            <a:effectLst/>
          </c:spPr>
          <c:marker>
            <c:symbol val="circle"/>
            <c:size val="5"/>
            <c:spPr>
              <a:solidFill>
                <a:srgbClr val="FFC000"/>
              </a:solidFill>
              <a:ln w="25400">
                <a:solidFill>
                  <a:srgbClr val="FFC000"/>
                </a:solidFill>
              </a:ln>
              <a:effectLst/>
            </c:spPr>
          </c:marker>
          <c:xVal>
            <c:numRef>
              <c:f>[1]Recap!$Z$27:$AD$27</c:f>
              <c:numCache>
                <c:formatCode>General</c:formatCode>
                <c:ptCount val="5"/>
                <c:pt idx="0">
                  <c:v>4</c:v>
                </c:pt>
                <c:pt idx="1">
                  <c:v>8</c:v>
                </c:pt>
                <c:pt idx="2">
                  <c:v>11</c:v>
                </c:pt>
                <c:pt idx="3">
                  <c:v>15</c:v>
                </c:pt>
                <c:pt idx="4">
                  <c:v>18</c:v>
                </c:pt>
              </c:numCache>
            </c:numRef>
          </c:xVal>
          <c:yVal>
            <c:numRef>
              <c:f>[1]Recap!$Z$30:$AC$30</c:f>
              <c:numCache>
                <c:formatCode>General</c:formatCode>
                <c:ptCount val="4"/>
                <c:pt idx="0">
                  <c:v>91.700960219478745</c:v>
                </c:pt>
                <c:pt idx="1">
                  <c:v>65.798045602605853</c:v>
                </c:pt>
                <c:pt idx="2">
                  <c:v>49.999999999999993</c:v>
                </c:pt>
                <c:pt idx="3">
                  <c:v>34.223706176961606</c:v>
                </c:pt>
              </c:numCache>
            </c:numRef>
          </c:yVal>
          <c:smooth val="0"/>
          <c:extLst>
            <c:ext xmlns:c16="http://schemas.microsoft.com/office/drawing/2014/chart" uri="{C3380CC4-5D6E-409C-BE32-E72D297353CC}">
              <c16:uniqueId val="{00000002-D37D-4497-8254-0A1CB81E6A16}"/>
            </c:ext>
          </c:extLst>
        </c:ser>
        <c:ser>
          <c:idx val="3"/>
          <c:order val="3"/>
          <c:tx>
            <c:strRef>
              <c:f>'S:\lr-rca\RCA_these Mathieu\[Cinétique RWC-prol-prot-pheno_V1yd.xlsx]Recap'!$Y$31</c:f>
              <c:strCache>
                <c:ptCount val="1"/>
                <c:pt idx="0">
                  <c:v>L4</c:v>
                </c:pt>
              </c:strCache>
            </c:strRef>
          </c:tx>
          <c:spPr>
            <a:ln w="25400" cap="rnd">
              <a:solidFill>
                <a:srgbClr val="FFC000"/>
              </a:solidFill>
              <a:round/>
            </a:ln>
            <a:effectLst/>
          </c:spPr>
          <c:marker>
            <c:symbol val="circle"/>
            <c:size val="5"/>
            <c:spPr>
              <a:solidFill>
                <a:schemeClr val="accent4"/>
              </a:solidFill>
              <a:ln w="25400">
                <a:solidFill>
                  <a:srgbClr val="FFC000"/>
                </a:solidFill>
              </a:ln>
              <a:effectLst/>
            </c:spPr>
          </c:marker>
          <c:xVal>
            <c:numRef>
              <c:f>[1]Recap!$Z$27:$AD$27</c:f>
              <c:numCache>
                <c:formatCode>General</c:formatCode>
                <c:ptCount val="5"/>
                <c:pt idx="0">
                  <c:v>4</c:v>
                </c:pt>
                <c:pt idx="1">
                  <c:v>8</c:v>
                </c:pt>
                <c:pt idx="2">
                  <c:v>11</c:v>
                </c:pt>
                <c:pt idx="3">
                  <c:v>15</c:v>
                </c:pt>
                <c:pt idx="4">
                  <c:v>18</c:v>
                </c:pt>
              </c:numCache>
            </c:numRef>
          </c:xVal>
          <c:yVal>
            <c:numRef>
              <c:f>[1]Recap!$Z$31:$AC$31</c:f>
              <c:numCache>
                <c:formatCode>General</c:formatCode>
                <c:ptCount val="4"/>
                <c:pt idx="0">
                  <c:v>89.081706435285597</c:v>
                </c:pt>
                <c:pt idx="1">
                  <c:v>75.100671140939596</c:v>
                </c:pt>
                <c:pt idx="2">
                  <c:v>56.466666666666654</c:v>
                </c:pt>
                <c:pt idx="3">
                  <c:v>45.552884615384613</c:v>
                </c:pt>
              </c:numCache>
            </c:numRef>
          </c:yVal>
          <c:smooth val="0"/>
          <c:extLst>
            <c:ext xmlns:c16="http://schemas.microsoft.com/office/drawing/2014/chart" uri="{C3380CC4-5D6E-409C-BE32-E72D297353CC}">
              <c16:uniqueId val="{00000003-D37D-4497-8254-0A1CB81E6A16}"/>
            </c:ext>
          </c:extLst>
        </c:ser>
        <c:ser>
          <c:idx val="4"/>
          <c:order val="4"/>
          <c:tx>
            <c:strRef>
              <c:f>'S:\lr-rca\RCA_these Mathieu\[Cinétique RWC-prol-prot-pheno_V1yd.xlsx]Recap'!$Y$32</c:f>
              <c:strCache>
                <c:ptCount val="1"/>
                <c:pt idx="0">
                  <c:v>L5</c:v>
                </c:pt>
              </c:strCache>
            </c:strRef>
          </c:tx>
          <c:spPr>
            <a:ln w="25400" cap="rnd">
              <a:solidFill>
                <a:srgbClr val="F79646">
                  <a:lumMod val="75000"/>
                </a:srgbClr>
              </a:solidFill>
              <a:round/>
            </a:ln>
            <a:effectLst/>
          </c:spPr>
          <c:marker>
            <c:symbol val="circle"/>
            <c:size val="5"/>
            <c:spPr>
              <a:solidFill>
                <a:srgbClr val="F79646">
                  <a:lumMod val="75000"/>
                </a:srgbClr>
              </a:solidFill>
              <a:ln w="25400">
                <a:solidFill>
                  <a:srgbClr val="F79646">
                    <a:lumMod val="75000"/>
                  </a:srgbClr>
                </a:solidFill>
              </a:ln>
              <a:effectLst/>
            </c:spPr>
          </c:marker>
          <c:xVal>
            <c:numRef>
              <c:f>[1]Recap!$Z$27:$AD$27</c:f>
              <c:numCache>
                <c:formatCode>General</c:formatCode>
                <c:ptCount val="5"/>
                <c:pt idx="0">
                  <c:v>4</c:v>
                </c:pt>
                <c:pt idx="1">
                  <c:v>8</c:v>
                </c:pt>
                <c:pt idx="2">
                  <c:v>11</c:v>
                </c:pt>
                <c:pt idx="3">
                  <c:v>15</c:v>
                </c:pt>
                <c:pt idx="4">
                  <c:v>18</c:v>
                </c:pt>
              </c:numCache>
            </c:numRef>
          </c:xVal>
          <c:yVal>
            <c:numRef>
              <c:f>[1]Recap!$Z$32:$AD$32</c:f>
              <c:numCache>
                <c:formatCode>General</c:formatCode>
                <c:ptCount val="5"/>
                <c:pt idx="0">
                  <c:v>90.775510204081627</c:v>
                </c:pt>
                <c:pt idx="1">
                  <c:v>75.600309837335402</c:v>
                </c:pt>
                <c:pt idx="2">
                  <c:v>81.613976705490842</c:v>
                </c:pt>
                <c:pt idx="3">
                  <c:v>54.711246200607903</c:v>
                </c:pt>
                <c:pt idx="4">
                  <c:v>50.618556701030926</c:v>
                </c:pt>
              </c:numCache>
            </c:numRef>
          </c:yVal>
          <c:smooth val="0"/>
          <c:extLst>
            <c:ext xmlns:c16="http://schemas.microsoft.com/office/drawing/2014/chart" uri="{C3380CC4-5D6E-409C-BE32-E72D297353CC}">
              <c16:uniqueId val="{00000004-D37D-4497-8254-0A1CB81E6A16}"/>
            </c:ext>
          </c:extLst>
        </c:ser>
        <c:ser>
          <c:idx val="5"/>
          <c:order val="5"/>
          <c:tx>
            <c:strRef>
              <c:f>'S:\lr-rca\RCA_these Mathieu\[Cinétique RWC-prol-prot-pheno_V1yd.xlsx]Recap'!$Y$33</c:f>
              <c:strCache>
                <c:ptCount val="1"/>
                <c:pt idx="0">
                  <c:v>L6</c:v>
                </c:pt>
              </c:strCache>
            </c:strRef>
          </c:tx>
          <c:spPr>
            <a:ln w="25400" cap="rnd">
              <a:solidFill>
                <a:srgbClr val="F79646">
                  <a:lumMod val="75000"/>
                </a:srgbClr>
              </a:solidFill>
              <a:round/>
            </a:ln>
            <a:effectLst/>
          </c:spPr>
          <c:marker>
            <c:symbol val="circle"/>
            <c:size val="5"/>
            <c:spPr>
              <a:solidFill>
                <a:srgbClr val="F79646">
                  <a:lumMod val="75000"/>
                </a:srgbClr>
              </a:solidFill>
              <a:ln w="25400">
                <a:solidFill>
                  <a:srgbClr val="F79646">
                    <a:lumMod val="75000"/>
                  </a:srgbClr>
                </a:solidFill>
              </a:ln>
              <a:effectLst/>
            </c:spPr>
          </c:marker>
          <c:xVal>
            <c:numRef>
              <c:f>[1]Recap!$Z$27:$AD$27</c:f>
              <c:numCache>
                <c:formatCode>General</c:formatCode>
                <c:ptCount val="5"/>
                <c:pt idx="0">
                  <c:v>4</c:v>
                </c:pt>
                <c:pt idx="1">
                  <c:v>8</c:v>
                </c:pt>
                <c:pt idx="2">
                  <c:v>11</c:v>
                </c:pt>
                <c:pt idx="3">
                  <c:v>15</c:v>
                </c:pt>
                <c:pt idx="4">
                  <c:v>18</c:v>
                </c:pt>
              </c:numCache>
            </c:numRef>
          </c:xVal>
          <c:yVal>
            <c:numRef>
              <c:f>[1]Recap!$Z$33:$AD$33</c:f>
              <c:numCache>
                <c:formatCode>General</c:formatCode>
                <c:ptCount val="5"/>
                <c:pt idx="0">
                  <c:v>87.282708142726449</c:v>
                </c:pt>
                <c:pt idx="1">
                  <c:v>82.485875706214671</c:v>
                </c:pt>
                <c:pt idx="2">
                  <c:v>81.125226860254088</c:v>
                </c:pt>
                <c:pt idx="3">
                  <c:v>69.476744186046517</c:v>
                </c:pt>
                <c:pt idx="4">
                  <c:v>60.606060606060609</c:v>
                </c:pt>
              </c:numCache>
            </c:numRef>
          </c:yVal>
          <c:smooth val="0"/>
          <c:extLst>
            <c:ext xmlns:c16="http://schemas.microsoft.com/office/drawing/2014/chart" uri="{C3380CC4-5D6E-409C-BE32-E72D297353CC}">
              <c16:uniqueId val="{00000005-D37D-4497-8254-0A1CB81E6A16}"/>
            </c:ext>
          </c:extLst>
        </c:ser>
        <c:ser>
          <c:idx val="6"/>
          <c:order val="6"/>
          <c:tx>
            <c:strRef>
              <c:f>'S:\lr-rca\RCA_these Mathieu\[Cinétique RWC-prol-prot-pheno_V1yd.xlsx]Recap'!$Y$34</c:f>
              <c:strCache>
                <c:ptCount val="1"/>
                <c:pt idx="0">
                  <c:v>L7</c:v>
                </c:pt>
              </c:strCache>
            </c:strRef>
          </c:tx>
          <c:spPr>
            <a:ln w="25400" cap="rnd">
              <a:solidFill>
                <a:srgbClr val="F79646">
                  <a:lumMod val="75000"/>
                </a:srgbClr>
              </a:solidFill>
              <a:round/>
            </a:ln>
            <a:effectLst/>
          </c:spPr>
          <c:marker>
            <c:symbol val="circle"/>
            <c:size val="5"/>
            <c:spPr>
              <a:solidFill>
                <a:srgbClr val="F79646">
                  <a:lumMod val="75000"/>
                </a:srgbClr>
              </a:solidFill>
              <a:ln w="25400">
                <a:solidFill>
                  <a:srgbClr val="F79646">
                    <a:lumMod val="75000"/>
                  </a:srgbClr>
                </a:solidFill>
              </a:ln>
              <a:effectLst/>
            </c:spPr>
          </c:marker>
          <c:xVal>
            <c:numRef>
              <c:f>[1]Recap!$Z$27:$AD$27</c:f>
              <c:numCache>
                <c:formatCode>General</c:formatCode>
                <c:ptCount val="5"/>
                <c:pt idx="0">
                  <c:v>4</c:v>
                </c:pt>
                <c:pt idx="1">
                  <c:v>8</c:v>
                </c:pt>
                <c:pt idx="2">
                  <c:v>11</c:v>
                </c:pt>
                <c:pt idx="3">
                  <c:v>15</c:v>
                </c:pt>
                <c:pt idx="4">
                  <c:v>18</c:v>
                </c:pt>
              </c:numCache>
            </c:numRef>
          </c:xVal>
          <c:yVal>
            <c:numRef>
              <c:f>[1]Recap!$Z$34:$AD$34</c:f>
              <c:numCache>
                <c:formatCode>General</c:formatCode>
                <c:ptCount val="5"/>
                <c:pt idx="0">
                  <c:v>85.202639019792642</c:v>
                </c:pt>
                <c:pt idx="1">
                  <c:v>81.800000000000011</c:v>
                </c:pt>
                <c:pt idx="2">
                  <c:v>80.703517587939686</c:v>
                </c:pt>
                <c:pt idx="3">
                  <c:v>70.383275261324044</c:v>
                </c:pt>
                <c:pt idx="4">
                  <c:v>64.397321428571431</c:v>
                </c:pt>
              </c:numCache>
            </c:numRef>
          </c:yVal>
          <c:smooth val="0"/>
          <c:extLst>
            <c:ext xmlns:c16="http://schemas.microsoft.com/office/drawing/2014/chart" uri="{C3380CC4-5D6E-409C-BE32-E72D297353CC}">
              <c16:uniqueId val="{00000006-D37D-4497-8254-0A1CB81E6A16}"/>
            </c:ext>
          </c:extLst>
        </c:ser>
        <c:ser>
          <c:idx val="7"/>
          <c:order val="7"/>
          <c:tx>
            <c:strRef>
              <c:f>'S:\lr-rca\RCA_these Mathieu\[Cinétique RWC-prol-prot-pheno_V1yd.xlsx]Recap'!$Y$35</c:f>
              <c:strCache>
                <c:ptCount val="1"/>
                <c:pt idx="0">
                  <c:v>L8</c:v>
                </c:pt>
              </c:strCache>
            </c:strRef>
          </c:tx>
          <c:spPr>
            <a:ln w="25400" cap="rnd">
              <a:solidFill>
                <a:srgbClr val="9BBB59"/>
              </a:solidFill>
              <a:round/>
            </a:ln>
            <a:effectLst/>
          </c:spPr>
          <c:marker>
            <c:symbol val="circle"/>
            <c:size val="5"/>
            <c:spPr>
              <a:solidFill>
                <a:srgbClr val="9BBB59"/>
              </a:solidFill>
              <a:ln w="25400">
                <a:solidFill>
                  <a:srgbClr val="9BBB59"/>
                </a:solidFill>
              </a:ln>
              <a:effectLst/>
            </c:spPr>
          </c:marker>
          <c:xVal>
            <c:numRef>
              <c:f>[1]Recap!$Z$27:$AD$27</c:f>
              <c:numCache>
                <c:formatCode>General</c:formatCode>
                <c:ptCount val="5"/>
                <c:pt idx="0">
                  <c:v>4</c:v>
                </c:pt>
                <c:pt idx="1">
                  <c:v>8</c:v>
                </c:pt>
                <c:pt idx="2">
                  <c:v>11</c:v>
                </c:pt>
                <c:pt idx="3">
                  <c:v>15</c:v>
                </c:pt>
                <c:pt idx="4">
                  <c:v>18</c:v>
                </c:pt>
              </c:numCache>
            </c:numRef>
          </c:xVal>
          <c:yVal>
            <c:numRef>
              <c:f>[1]Recap!$Z$35:$AD$35</c:f>
              <c:numCache>
                <c:formatCode>General</c:formatCode>
                <c:ptCount val="5"/>
                <c:pt idx="0">
                  <c:v>84.60837887067396</c:v>
                </c:pt>
                <c:pt idx="1">
                  <c:v>79.135135135135144</c:v>
                </c:pt>
                <c:pt idx="2">
                  <c:v>78.787878787878782</c:v>
                </c:pt>
                <c:pt idx="3">
                  <c:v>75.167785234899327</c:v>
                </c:pt>
                <c:pt idx="4">
                  <c:v>73.75</c:v>
                </c:pt>
              </c:numCache>
            </c:numRef>
          </c:yVal>
          <c:smooth val="0"/>
          <c:extLst>
            <c:ext xmlns:c16="http://schemas.microsoft.com/office/drawing/2014/chart" uri="{C3380CC4-5D6E-409C-BE32-E72D297353CC}">
              <c16:uniqueId val="{00000007-D37D-4497-8254-0A1CB81E6A16}"/>
            </c:ext>
          </c:extLst>
        </c:ser>
        <c:ser>
          <c:idx val="8"/>
          <c:order val="8"/>
          <c:tx>
            <c:strRef>
              <c:f>'S:\lr-rca\RCA_these Mathieu\[Cinétique RWC-prol-prot-pheno_V1yd.xlsx]Recap'!$Y$36</c:f>
              <c:strCache>
                <c:ptCount val="1"/>
                <c:pt idx="0">
                  <c:v>L9</c:v>
                </c:pt>
              </c:strCache>
            </c:strRef>
          </c:tx>
          <c:spPr>
            <a:ln w="25400" cap="rnd">
              <a:solidFill>
                <a:srgbClr val="9BBB59"/>
              </a:solidFill>
              <a:round/>
            </a:ln>
            <a:effectLst/>
          </c:spPr>
          <c:marker>
            <c:symbol val="circle"/>
            <c:size val="5"/>
            <c:spPr>
              <a:solidFill>
                <a:srgbClr val="9BBB59"/>
              </a:solidFill>
              <a:ln w="25400">
                <a:solidFill>
                  <a:srgbClr val="9BBB59"/>
                </a:solidFill>
              </a:ln>
              <a:effectLst/>
            </c:spPr>
          </c:marker>
          <c:xVal>
            <c:numRef>
              <c:f>[1]Recap!$Z$27:$AD$27</c:f>
              <c:numCache>
                <c:formatCode>General</c:formatCode>
                <c:ptCount val="5"/>
                <c:pt idx="0">
                  <c:v>4</c:v>
                </c:pt>
                <c:pt idx="1">
                  <c:v>8</c:v>
                </c:pt>
                <c:pt idx="2">
                  <c:v>11</c:v>
                </c:pt>
                <c:pt idx="3">
                  <c:v>15</c:v>
                </c:pt>
                <c:pt idx="4">
                  <c:v>18</c:v>
                </c:pt>
              </c:numCache>
            </c:numRef>
          </c:xVal>
          <c:yVal>
            <c:numRef>
              <c:f>[1]Recap!$Z$36:$AD$36</c:f>
              <c:numCache>
                <c:formatCode>General</c:formatCode>
                <c:ptCount val="5"/>
                <c:pt idx="0">
                  <c:v>85.679012345679027</c:v>
                </c:pt>
                <c:pt idx="1">
                  <c:v>80.176643768400396</c:v>
                </c:pt>
                <c:pt idx="2">
                  <c:v>74.831243972999033</c:v>
                </c:pt>
                <c:pt idx="3">
                  <c:v>75.357142857142861</c:v>
                </c:pt>
                <c:pt idx="4">
                  <c:v>75.422974176313446</c:v>
                </c:pt>
              </c:numCache>
            </c:numRef>
          </c:yVal>
          <c:smooth val="0"/>
          <c:extLst>
            <c:ext xmlns:c16="http://schemas.microsoft.com/office/drawing/2014/chart" uri="{C3380CC4-5D6E-409C-BE32-E72D297353CC}">
              <c16:uniqueId val="{00000008-D37D-4497-8254-0A1CB81E6A16}"/>
            </c:ext>
          </c:extLst>
        </c:ser>
        <c:ser>
          <c:idx val="9"/>
          <c:order val="9"/>
          <c:tx>
            <c:strRef>
              <c:f>'S:\lr-rca\RCA_these Mathieu\[Cinétique RWC-prol-prot-pheno_V1yd.xlsx]Recap'!$Y$37</c:f>
              <c:strCache>
                <c:ptCount val="1"/>
                <c:pt idx="0">
                  <c:v>L10</c:v>
                </c:pt>
              </c:strCache>
            </c:strRef>
          </c:tx>
          <c:spPr>
            <a:ln w="25400" cap="rnd">
              <a:solidFill>
                <a:srgbClr val="9BBB59"/>
              </a:solidFill>
              <a:round/>
            </a:ln>
            <a:effectLst/>
          </c:spPr>
          <c:marker>
            <c:symbol val="circle"/>
            <c:size val="5"/>
            <c:spPr>
              <a:solidFill>
                <a:srgbClr val="9BBB59"/>
              </a:solidFill>
              <a:ln w="25400">
                <a:solidFill>
                  <a:srgbClr val="9BBB59"/>
                </a:solidFill>
              </a:ln>
              <a:effectLst/>
            </c:spPr>
          </c:marker>
          <c:xVal>
            <c:numRef>
              <c:f>[1]Recap!$Z$27:$AD$27</c:f>
              <c:numCache>
                <c:formatCode>General</c:formatCode>
                <c:ptCount val="5"/>
                <c:pt idx="0">
                  <c:v>4</c:v>
                </c:pt>
                <c:pt idx="1">
                  <c:v>8</c:v>
                </c:pt>
                <c:pt idx="2">
                  <c:v>11</c:v>
                </c:pt>
                <c:pt idx="3">
                  <c:v>15</c:v>
                </c:pt>
                <c:pt idx="4">
                  <c:v>18</c:v>
                </c:pt>
              </c:numCache>
            </c:numRef>
          </c:xVal>
          <c:yVal>
            <c:numRef>
              <c:f>[1]Recap!$Z$37:$AD$37</c:f>
              <c:numCache>
                <c:formatCode>General</c:formatCode>
                <c:ptCount val="5"/>
                <c:pt idx="0">
                  <c:v>84.423407917383813</c:v>
                </c:pt>
                <c:pt idx="1">
                  <c:v>74.182139699381068</c:v>
                </c:pt>
                <c:pt idx="2">
                  <c:v>71.503957783641155</c:v>
                </c:pt>
                <c:pt idx="3">
                  <c:v>75.490966221523976</c:v>
                </c:pt>
                <c:pt idx="4">
                  <c:v>75.379696243005611</c:v>
                </c:pt>
              </c:numCache>
            </c:numRef>
          </c:yVal>
          <c:smooth val="0"/>
          <c:extLst>
            <c:ext xmlns:c16="http://schemas.microsoft.com/office/drawing/2014/chart" uri="{C3380CC4-5D6E-409C-BE32-E72D297353CC}">
              <c16:uniqueId val="{00000009-D37D-4497-8254-0A1CB81E6A16}"/>
            </c:ext>
          </c:extLst>
        </c:ser>
        <c:ser>
          <c:idx val="10"/>
          <c:order val="10"/>
          <c:tx>
            <c:strRef>
              <c:f>'S:\lr-rca\RCA_these Mathieu\[Cinétique RWC-prol-prot-pheno_V1yd.xlsx]Recap'!$Y$38</c:f>
              <c:strCache>
                <c:ptCount val="1"/>
                <c:pt idx="0">
                  <c:v>L11</c:v>
                </c:pt>
              </c:strCache>
            </c:strRef>
          </c:tx>
          <c:spPr>
            <a:ln w="25400" cap="rnd">
              <a:solidFill>
                <a:srgbClr val="9BBB59"/>
              </a:solidFill>
              <a:round/>
            </a:ln>
            <a:effectLst/>
          </c:spPr>
          <c:marker>
            <c:symbol val="circle"/>
            <c:size val="5"/>
            <c:spPr>
              <a:solidFill>
                <a:srgbClr val="9BBB59"/>
              </a:solidFill>
              <a:ln w="25400">
                <a:solidFill>
                  <a:srgbClr val="9BBB59"/>
                </a:solidFill>
              </a:ln>
              <a:effectLst/>
            </c:spPr>
          </c:marker>
          <c:xVal>
            <c:numRef>
              <c:f>[1]Recap!$Z$27:$AD$27</c:f>
              <c:numCache>
                <c:formatCode>General</c:formatCode>
                <c:ptCount val="5"/>
                <c:pt idx="0">
                  <c:v>4</c:v>
                </c:pt>
                <c:pt idx="1">
                  <c:v>8</c:v>
                </c:pt>
                <c:pt idx="2">
                  <c:v>11</c:v>
                </c:pt>
                <c:pt idx="3">
                  <c:v>15</c:v>
                </c:pt>
                <c:pt idx="4">
                  <c:v>18</c:v>
                </c:pt>
              </c:numCache>
            </c:numRef>
          </c:xVal>
          <c:yVal>
            <c:numRef>
              <c:f>[1]Recap!$Z$38:$AD$38</c:f>
              <c:numCache>
                <c:formatCode>General</c:formatCode>
                <c:ptCount val="5"/>
                <c:pt idx="0">
                  <c:v>85.328532853285324</c:v>
                </c:pt>
                <c:pt idx="1">
                  <c:v>76.779661016949149</c:v>
                </c:pt>
                <c:pt idx="2">
                  <c:v>71.929824561403507</c:v>
                </c:pt>
                <c:pt idx="3">
                  <c:v>74.393939393939405</c:v>
                </c:pt>
                <c:pt idx="4">
                  <c:v>75.056011949215844</c:v>
                </c:pt>
              </c:numCache>
            </c:numRef>
          </c:yVal>
          <c:smooth val="0"/>
          <c:extLst>
            <c:ext xmlns:c16="http://schemas.microsoft.com/office/drawing/2014/chart" uri="{C3380CC4-5D6E-409C-BE32-E72D297353CC}">
              <c16:uniqueId val="{0000000A-D37D-4497-8254-0A1CB81E6A16}"/>
            </c:ext>
          </c:extLst>
        </c:ser>
        <c:dLbls>
          <c:showLegendKey val="0"/>
          <c:showVal val="0"/>
          <c:showCatName val="0"/>
          <c:showSerName val="0"/>
          <c:showPercent val="0"/>
          <c:showBubbleSize val="0"/>
        </c:dLbls>
        <c:axId val="171712688"/>
        <c:axId val="2033139056"/>
      </c:scatterChart>
      <c:valAx>
        <c:axId val="17171268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sz="1200" dirty="0"/>
                  <a:t>Days of water stress</a:t>
                </a:r>
              </a:p>
            </c:rich>
          </c:tx>
          <c:layout>
            <c:manualLayout>
              <c:xMode val="edge"/>
              <c:yMode val="edge"/>
              <c:x val="0.17655495837776641"/>
              <c:y val="0.57247852709643277"/>
            </c:manualLayout>
          </c:layout>
          <c:overlay val="0"/>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fr-FR"/>
            </a:p>
          </c:txPr>
        </c:title>
        <c:numFmt formatCode="General" sourceLinked="1"/>
        <c:majorTickMark val="out"/>
        <c:minorTickMark val="none"/>
        <c:tickLblPos val="nextTo"/>
        <c:spPr>
          <a:noFill/>
          <a:ln w="22225" cap="sq" cmpd="sng" algn="ctr">
            <a:solidFill>
              <a:sysClr val="windowText" lastClr="000000"/>
            </a:solidFill>
            <a:round/>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fr-FR"/>
          </a:p>
        </c:txPr>
        <c:crossAx val="2033139056"/>
        <c:crosses val="autoZero"/>
        <c:crossBetween val="midCat"/>
        <c:majorUnit val="4"/>
      </c:valAx>
      <c:valAx>
        <c:axId val="2033139056"/>
        <c:scaling>
          <c:orientation val="minMax"/>
          <c:min val="3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sz="1400" dirty="0" err="1"/>
                  <a:t>Pourcentage</a:t>
                </a:r>
                <a:r>
                  <a:rPr lang="en-US" sz="1400" dirty="0"/>
                  <a:t> (%)</a:t>
                </a:r>
              </a:p>
            </c:rich>
          </c:tx>
          <c:layout>
            <c:manualLayout>
              <c:xMode val="edge"/>
              <c:yMode val="edge"/>
              <c:x val="1.9183550131295482E-2"/>
              <c:y val="0.14836306244179184"/>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fr-FR"/>
            </a:p>
          </c:txPr>
        </c:title>
        <c:numFmt formatCode="General" sourceLinked="1"/>
        <c:majorTickMark val="out"/>
        <c:minorTickMark val="none"/>
        <c:tickLblPos val="nextTo"/>
        <c:spPr>
          <a:noFill/>
          <a:ln w="22225" cap="sq" cmpd="sng" algn="ctr">
            <a:solidFill>
              <a:sysClr val="windowText" lastClr="000000"/>
            </a:solidFill>
            <a:round/>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fr-FR"/>
          </a:p>
        </c:txPr>
        <c:crossAx val="171712688"/>
        <c:crosses val="autoZero"/>
        <c:crossBetween val="midCat"/>
      </c:valAx>
      <c:spPr>
        <a:solidFill>
          <a:sysClr val="window" lastClr="FFFFFF"/>
        </a:solidFill>
        <a:ln w="19050">
          <a:solidFill>
            <a:sysClr val="windowText" lastClr="000000"/>
          </a:solidFill>
        </a:ln>
        <a:effectLst/>
      </c:spPr>
    </c:plotArea>
    <c:legend>
      <c:legendPos val="b"/>
      <c:layout>
        <c:manualLayout>
          <c:xMode val="edge"/>
          <c:yMode val="edge"/>
          <c:x val="0.60565484219119914"/>
          <c:y val="0.11413560454716726"/>
          <c:w val="0.21165093940602972"/>
          <c:h val="0.41893982711989375"/>
        </c:manualLayout>
      </c:layout>
      <c:overlay val="0"/>
      <c:spPr>
        <a:solidFill>
          <a:sysClr val="window" lastClr="FFFFFF"/>
        </a:solid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solidFill>
            <a:sysClr val="windowText" lastClr="000000"/>
          </a:solidFill>
          <a:latin typeface="Arial" panose="020B0604020202020204" pitchFamily="34" charset="0"/>
          <a:cs typeface="Arial" panose="020B0604020202020204" pitchFamily="34" charset="0"/>
        </a:defRPr>
      </a:pPr>
      <a:endParaRPr lang="fr-FR"/>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Reversed" id="26">
  <a:schemeClr val="accent6"/>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withinLinearReversed" id="26">
  <a:schemeClr val="accent6"/>
</cs:colorStyle>
</file>

<file path=ppt/charts/colors6.xml><?xml version="1.0" encoding="utf-8"?>
<cs:colorStyle xmlns:cs="http://schemas.microsoft.com/office/drawing/2012/chartStyle" xmlns:a="http://schemas.openxmlformats.org/drawingml/2006/main" meth="withinLinearReversed" id="26">
  <a:schemeClr val="accent6"/>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0.14657</cdr:x>
      <cdr:y>0.03136</cdr:y>
    </cdr:from>
    <cdr:to>
      <cdr:x>0.69935</cdr:x>
      <cdr:y>0.10191</cdr:y>
    </cdr:to>
    <cdr:sp macro="" textlink="">
      <cdr:nvSpPr>
        <cdr:cNvPr id="2" name="Rectangle 1">
          <a:extLst xmlns:a="http://schemas.openxmlformats.org/drawingml/2006/main">
            <a:ext uri="{FF2B5EF4-FFF2-40B4-BE49-F238E27FC236}">
              <a16:creationId xmlns:a16="http://schemas.microsoft.com/office/drawing/2014/main" id="{61C6ABED-EB6A-4329-8547-CA7B1A0704E8}"/>
            </a:ext>
          </a:extLst>
        </cdr:cNvPr>
        <cdr:cNvSpPr/>
      </cdr:nvSpPr>
      <cdr:spPr>
        <a:xfrm xmlns:a="http://schemas.openxmlformats.org/drawingml/2006/main">
          <a:off x="566532" y="127359"/>
          <a:ext cx="2136590" cy="286493"/>
        </a:xfrm>
        <a:prstGeom xmlns:a="http://schemas.openxmlformats.org/drawingml/2006/main" prst="rect">
          <a:avLst/>
        </a:prstGeom>
        <a:solidFill xmlns:a="http://schemas.openxmlformats.org/drawingml/2006/main">
          <a:schemeClr val="bg1"/>
        </a:solidFill>
        <a:ln xmlns:a="http://schemas.openxmlformats.org/drawingml/2006/main">
          <a:solidFill>
            <a:schemeClr val="tx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fr-FR" sz="1400" b="1" dirty="0">
              <a:solidFill>
                <a:schemeClr val="tx1"/>
              </a:solidFill>
              <a:latin typeface="Arial" panose="020B0604020202020204" pitchFamily="34" charset="0"/>
              <a:cs typeface="Arial" panose="020B0604020202020204" pitchFamily="34" charset="0"/>
            </a:rPr>
            <a:t>Relative Water Content</a:t>
          </a:r>
        </a:p>
      </cdr:txBody>
    </cdr:sp>
  </cdr:relSizeAnchor>
</c:userShapes>
</file>

<file path=ppt/drawings/drawing2.xml><?xml version="1.0" encoding="utf-8"?>
<c:userShapes xmlns:c="http://schemas.openxmlformats.org/drawingml/2006/chart">
  <cdr:relSizeAnchor xmlns:cdr="http://schemas.openxmlformats.org/drawingml/2006/chartDrawing">
    <cdr:from>
      <cdr:x>0.17979</cdr:x>
      <cdr:y>0.13215</cdr:y>
    </cdr:from>
    <cdr:to>
      <cdr:x>0.65645</cdr:x>
      <cdr:y>0.25596</cdr:y>
    </cdr:to>
    <cdr:cxnSp macro="">
      <cdr:nvCxnSpPr>
        <cdr:cNvPr id="4" name="Connecteur droit avec flèche 3">
          <a:extLst xmlns:a="http://schemas.openxmlformats.org/drawingml/2006/main">
            <a:ext uri="{FF2B5EF4-FFF2-40B4-BE49-F238E27FC236}">
              <a16:creationId xmlns:a16="http://schemas.microsoft.com/office/drawing/2014/main" id="{49BC015B-9116-4FAA-9A5E-1660CF40BA0A}"/>
            </a:ext>
          </a:extLst>
        </cdr:cNvPr>
        <cdr:cNvCxnSpPr/>
      </cdr:nvCxnSpPr>
      <cdr:spPr>
        <a:xfrm xmlns:a="http://schemas.openxmlformats.org/drawingml/2006/main" flipV="1">
          <a:off x="556054" y="458165"/>
          <a:ext cx="1474234" cy="429258"/>
        </a:xfrm>
        <a:prstGeom xmlns:a="http://schemas.openxmlformats.org/drawingml/2006/main" prst="straightConnector1">
          <a:avLst/>
        </a:prstGeom>
        <a:ln xmlns:a="http://schemas.openxmlformats.org/drawingml/2006/main" w="47625" cap="sq" cmpd="sng">
          <a:solidFill>
            <a:schemeClr val="dk1"/>
          </a:solidFill>
          <a:tailEnd type="arrow"/>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0.1859</cdr:x>
      <cdr:y>0.5943</cdr:y>
    </cdr:from>
    <cdr:to>
      <cdr:x>0.70213</cdr:x>
      <cdr:y>0.68827</cdr:y>
    </cdr:to>
    <cdr:cxnSp macro="">
      <cdr:nvCxnSpPr>
        <cdr:cNvPr id="5" name="Connecteur droit avec flèche 4">
          <a:extLst xmlns:a="http://schemas.openxmlformats.org/drawingml/2006/main">
            <a:ext uri="{FF2B5EF4-FFF2-40B4-BE49-F238E27FC236}">
              <a16:creationId xmlns:a16="http://schemas.microsoft.com/office/drawing/2014/main" id="{6705C251-A8FB-4F14-A83C-6B1F3BF1AD26}"/>
            </a:ext>
          </a:extLst>
        </cdr:cNvPr>
        <cdr:cNvCxnSpPr/>
      </cdr:nvCxnSpPr>
      <cdr:spPr>
        <a:xfrm xmlns:a="http://schemas.openxmlformats.org/drawingml/2006/main" flipV="1">
          <a:off x="574959" y="2060502"/>
          <a:ext cx="1596600" cy="325797"/>
        </a:xfrm>
        <a:prstGeom xmlns:a="http://schemas.openxmlformats.org/drawingml/2006/main" prst="straightConnector1">
          <a:avLst/>
        </a:prstGeom>
        <a:ln xmlns:a="http://schemas.openxmlformats.org/drawingml/2006/main" w="47625" cap="sq">
          <a:tailEnd type="arrow"/>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0.22615</cdr:x>
      <cdr:y>0.02961</cdr:y>
    </cdr:from>
    <cdr:to>
      <cdr:x>0.65652</cdr:x>
      <cdr:y>0.11224</cdr:y>
    </cdr:to>
    <cdr:sp macro="" textlink="">
      <cdr:nvSpPr>
        <cdr:cNvPr id="12" name="Rectangle 11">
          <a:extLst xmlns:a="http://schemas.openxmlformats.org/drawingml/2006/main">
            <a:ext uri="{FF2B5EF4-FFF2-40B4-BE49-F238E27FC236}">
              <a16:creationId xmlns:a16="http://schemas.microsoft.com/office/drawing/2014/main" id="{C22D110A-E931-43CE-BE4F-FBC97DE7C245}"/>
            </a:ext>
          </a:extLst>
        </cdr:cNvPr>
        <cdr:cNvSpPr/>
      </cdr:nvSpPr>
      <cdr:spPr>
        <a:xfrm xmlns:a="http://schemas.openxmlformats.org/drawingml/2006/main">
          <a:off x="699451" y="102646"/>
          <a:ext cx="1331044" cy="286485"/>
        </a:xfrm>
        <a:prstGeom xmlns:a="http://schemas.openxmlformats.org/drawingml/2006/main" prst="rect">
          <a:avLst/>
        </a:prstGeom>
        <a:solidFill xmlns:a="http://schemas.openxmlformats.org/drawingml/2006/main">
          <a:schemeClr val="bg1"/>
        </a:solidFill>
        <a:ln xmlns:a="http://schemas.openxmlformats.org/drawingml/2006/main">
          <a:solidFill>
            <a:schemeClr val="tx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fr-FR" sz="1400" b="1" dirty="0">
              <a:solidFill>
                <a:schemeClr val="tx1"/>
              </a:solidFill>
              <a:latin typeface="Arial" panose="020B0604020202020204" pitchFamily="34" charset="0"/>
              <a:cs typeface="Arial" panose="020B0604020202020204" pitchFamily="34" charset="0"/>
            </a:rPr>
            <a:t>Plant </a:t>
          </a:r>
          <a:r>
            <a:rPr lang="fr-FR" sz="1400" b="1" dirty="0" err="1">
              <a:solidFill>
                <a:schemeClr val="tx1"/>
              </a:solidFill>
              <a:latin typeface="Arial" panose="020B0604020202020204" pitchFamily="34" charset="0"/>
              <a:cs typeface="Arial" panose="020B0604020202020204" pitchFamily="34" charset="0"/>
            </a:rPr>
            <a:t>Growth</a:t>
          </a:r>
          <a:endParaRPr lang="fr-FR" sz="1400" b="1" dirty="0">
            <a:solidFill>
              <a:schemeClr val="tx1"/>
            </a:solidFill>
            <a:latin typeface="Arial" panose="020B0604020202020204" pitchFamily="34" charset="0"/>
            <a:cs typeface="Arial" panose="020B0604020202020204"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0.24896</cdr:x>
      <cdr:y>0</cdr:y>
    </cdr:from>
    <cdr:to>
      <cdr:x>0.59649</cdr:x>
      <cdr:y>0.09739</cdr:y>
    </cdr:to>
    <cdr:sp macro="" textlink="">
      <cdr:nvSpPr>
        <cdr:cNvPr id="2" name="Rectangle 1">
          <a:extLst xmlns:a="http://schemas.openxmlformats.org/drawingml/2006/main">
            <a:ext uri="{FF2B5EF4-FFF2-40B4-BE49-F238E27FC236}">
              <a16:creationId xmlns:a16="http://schemas.microsoft.com/office/drawing/2014/main" id="{A503DDC5-7297-4E02-AEC1-0162A760EDE3}"/>
            </a:ext>
          </a:extLst>
        </cdr:cNvPr>
        <cdr:cNvSpPr/>
      </cdr:nvSpPr>
      <cdr:spPr>
        <a:xfrm xmlns:a="http://schemas.openxmlformats.org/drawingml/2006/main">
          <a:off x="859059" y="0"/>
          <a:ext cx="1199177" cy="286474"/>
        </a:xfrm>
        <a:prstGeom xmlns:a="http://schemas.openxmlformats.org/drawingml/2006/main" prst="rect">
          <a:avLst/>
        </a:prstGeom>
        <a:solidFill xmlns:a="http://schemas.openxmlformats.org/drawingml/2006/main">
          <a:schemeClr val="bg1"/>
        </a:solidFill>
        <a:ln xmlns:a="http://schemas.openxmlformats.org/drawingml/2006/main">
          <a:solidFill>
            <a:schemeClr val="tx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fr-FR" sz="1400" b="1" dirty="0" err="1">
              <a:solidFill>
                <a:schemeClr val="tx1"/>
              </a:solidFill>
              <a:latin typeface="Arial" panose="020B0604020202020204" pitchFamily="34" charset="0"/>
              <a:cs typeface="Arial" panose="020B0604020202020204" pitchFamily="34" charset="0"/>
            </a:rPr>
            <a:t>Chlorophyll</a:t>
          </a:r>
          <a:endParaRPr lang="fr-FR" sz="1400" b="1" dirty="0">
            <a:solidFill>
              <a:schemeClr val="tx1"/>
            </a:solidFill>
            <a:latin typeface="Arial" panose="020B0604020202020204" pitchFamily="34" charset="0"/>
            <a:cs typeface="Arial" panose="020B0604020202020204" pitchFamily="34"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0.1832</cdr:x>
      <cdr:y>0.54932</cdr:y>
    </cdr:from>
    <cdr:to>
      <cdr:x>0.70844</cdr:x>
      <cdr:y>0.7018</cdr:y>
    </cdr:to>
    <cdr:cxnSp macro="">
      <cdr:nvCxnSpPr>
        <cdr:cNvPr id="4" name="Connecteur droit avec flèche 3">
          <a:extLst xmlns:a="http://schemas.openxmlformats.org/drawingml/2006/main">
            <a:ext uri="{FF2B5EF4-FFF2-40B4-BE49-F238E27FC236}">
              <a16:creationId xmlns:a16="http://schemas.microsoft.com/office/drawing/2014/main" id="{6F85D51A-9FDB-4EE0-AD10-8798BF6C1554}"/>
            </a:ext>
          </a:extLst>
        </cdr:cNvPr>
        <cdr:cNvCxnSpPr/>
      </cdr:nvCxnSpPr>
      <cdr:spPr>
        <a:xfrm xmlns:a="http://schemas.openxmlformats.org/drawingml/2006/main" flipV="1">
          <a:off x="562510" y="1904540"/>
          <a:ext cx="1612688" cy="528671"/>
        </a:xfrm>
        <a:prstGeom xmlns:a="http://schemas.openxmlformats.org/drawingml/2006/main" prst="straightConnector1">
          <a:avLst/>
        </a:prstGeom>
        <a:ln xmlns:a="http://schemas.openxmlformats.org/drawingml/2006/main" w="47625" cap="sq">
          <a:tailEnd type="arrow"/>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0.18843</cdr:x>
      <cdr:y>0.23743</cdr:y>
    </cdr:from>
    <cdr:to>
      <cdr:x>0.71189</cdr:x>
      <cdr:y>0.23743</cdr:y>
    </cdr:to>
    <cdr:cxnSp macro="">
      <cdr:nvCxnSpPr>
        <cdr:cNvPr id="9" name="Connecteur droit avec flèche 8">
          <a:extLst xmlns:a="http://schemas.openxmlformats.org/drawingml/2006/main">
            <a:ext uri="{FF2B5EF4-FFF2-40B4-BE49-F238E27FC236}">
              <a16:creationId xmlns:a16="http://schemas.microsoft.com/office/drawing/2014/main" id="{1A74ABE4-D088-4F5A-91FE-0E08A328C0D1}"/>
            </a:ext>
          </a:extLst>
        </cdr:cNvPr>
        <cdr:cNvCxnSpPr/>
      </cdr:nvCxnSpPr>
      <cdr:spPr>
        <a:xfrm xmlns:a="http://schemas.openxmlformats.org/drawingml/2006/main">
          <a:off x="578566" y="823180"/>
          <a:ext cx="1607225" cy="0"/>
        </a:xfrm>
        <a:prstGeom xmlns:a="http://schemas.openxmlformats.org/drawingml/2006/main" prst="straightConnector1">
          <a:avLst/>
        </a:prstGeom>
        <a:ln xmlns:a="http://schemas.openxmlformats.org/drawingml/2006/main" w="47625" cap="sq">
          <a:tailEnd type="arrow"/>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0.23084</cdr:x>
      <cdr:y>0.01734</cdr:y>
    </cdr:from>
    <cdr:to>
      <cdr:x>0.66435</cdr:x>
      <cdr:y>0.09997</cdr:y>
    </cdr:to>
    <cdr:sp macro="" textlink="">
      <cdr:nvSpPr>
        <cdr:cNvPr id="11" name="Rectangle 10">
          <a:extLst xmlns:a="http://schemas.openxmlformats.org/drawingml/2006/main">
            <a:ext uri="{FF2B5EF4-FFF2-40B4-BE49-F238E27FC236}">
              <a16:creationId xmlns:a16="http://schemas.microsoft.com/office/drawing/2014/main" id="{32A957B8-C7A5-4F1C-AE51-D620B74FD193}"/>
            </a:ext>
          </a:extLst>
        </cdr:cNvPr>
        <cdr:cNvSpPr/>
      </cdr:nvSpPr>
      <cdr:spPr>
        <a:xfrm xmlns:a="http://schemas.openxmlformats.org/drawingml/2006/main">
          <a:off x="708769" y="60116"/>
          <a:ext cx="1331044" cy="286485"/>
        </a:xfrm>
        <a:prstGeom xmlns:a="http://schemas.openxmlformats.org/drawingml/2006/main" prst="rect">
          <a:avLst/>
        </a:prstGeom>
        <a:solidFill xmlns:a="http://schemas.openxmlformats.org/drawingml/2006/main">
          <a:schemeClr val="bg1"/>
        </a:solidFill>
        <a:ln xmlns:a="http://schemas.openxmlformats.org/drawingml/2006/main">
          <a:solidFill>
            <a:schemeClr val="tx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fr-FR" sz="1400" b="1" dirty="0">
              <a:solidFill>
                <a:schemeClr val="tx1"/>
              </a:solidFill>
              <a:latin typeface="Arial" panose="020B0604020202020204" pitchFamily="34" charset="0"/>
              <a:cs typeface="Arial" panose="020B0604020202020204" pitchFamily="34" charset="0"/>
            </a:rPr>
            <a:t>Plant </a:t>
          </a:r>
          <a:r>
            <a:rPr lang="fr-FR" sz="1400" b="1" dirty="0" err="1">
              <a:solidFill>
                <a:schemeClr val="tx1"/>
              </a:solidFill>
              <a:latin typeface="Arial" panose="020B0604020202020204" pitchFamily="34" charset="0"/>
              <a:cs typeface="Arial" panose="020B0604020202020204" pitchFamily="34" charset="0"/>
            </a:rPr>
            <a:t>Growth</a:t>
          </a:r>
          <a:endParaRPr lang="fr-FR" sz="1400" b="1" dirty="0">
            <a:solidFill>
              <a:schemeClr val="tx1"/>
            </a:solidFill>
            <a:latin typeface="Arial" panose="020B0604020202020204" pitchFamily="34" charset="0"/>
            <a:cs typeface="Arial" panose="020B0604020202020204" pitchFamily="34" charset="0"/>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0.22055</cdr:x>
      <cdr:y>0</cdr:y>
    </cdr:from>
    <cdr:to>
      <cdr:x>0.51273</cdr:x>
      <cdr:y>0.07843</cdr:y>
    </cdr:to>
    <cdr:sp macro="" textlink="">
      <cdr:nvSpPr>
        <cdr:cNvPr id="2" name="Rectangle 1">
          <a:extLst xmlns:a="http://schemas.openxmlformats.org/drawingml/2006/main">
            <a:ext uri="{FF2B5EF4-FFF2-40B4-BE49-F238E27FC236}">
              <a16:creationId xmlns:a16="http://schemas.microsoft.com/office/drawing/2014/main" id="{C0669C4D-F436-49BB-923F-68F79EDB9940}"/>
            </a:ext>
          </a:extLst>
        </cdr:cNvPr>
        <cdr:cNvSpPr/>
      </cdr:nvSpPr>
      <cdr:spPr>
        <a:xfrm xmlns:a="http://schemas.openxmlformats.org/drawingml/2006/main">
          <a:off x="913196" y="0"/>
          <a:ext cx="1209784" cy="286503"/>
        </a:xfrm>
        <a:prstGeom xmlns:a="http://schemas.openxmlformats.org/drawingml/2006/main" prst="rect">
          <a:avLst/>
        </a:prstGeom>
        <a:solidFill xmlns:a="http://schemas.openxmlformats.org/drawingml/2006/main">
          <a:schemeClr val="bg1"/>
        </a:solidFill>
        <a:ln xmlns:a="http://schemas.openxmlformats.org/drawingml/2006/main">
          <a:solidFill>
            <a:schemeClr val="tx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fr-FR" sz="1400" b="1" dirty="0" err="1">
              <a:solidFill>
                <a:schemeClr val="tx1"/>
              </a:solidFill>
              <a:latin typeface="Arial" panose="020B0604020202020204" pitchFamily="34" charset="0"/>
              <a:cs typeface="Arial" panose="020B0604020202020204" pitchFamily="34" charset="0"/>
            </a:rPr>
            <a:t>Chlorophyll</a:t>
          </a:r>
          <a:endParaRPr lang="fr-FR" sz="1400" b="1" dirty="0">
            <a:solidFill>
              <a:schemeClr val="tx1"/>
            </a:solidFill>
            <a:latin typeface="Arial" panose="020B0604020202020204" pitchFamily="34" charset="0"/>
            <a:cs typeface="Arial" panose="020B0604020202020204" pitchFamily="34" charset="0"/>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0.12961</cdr:x>
      <cdr:y>0.04657</cdr:y>
    </cdr:from>
    <cdr:to>
      <cdr:x>0.6122</cdr:x>
      <cdr:y>0.10477</cdr:y>
    </cdr:to>
    <cdr:sp macro="" textlink="">
      <cdr:nvSpPr>
        <cdr:cNvPr id="2" name="Rectangle 1">
          <a:extLst xmlns:a="http://schemas.openxmlformats.org/drawingml/2006/main">
            <a:ext uri="{FF2B5EF4-FFF2-40B4-BE49-F238E27FC236}">
              <a16:creationId xmlns:a16="http://schemas.microsoft.com/office/drawing/2014/main" id="{A26EBF5D-12B2-42F7-A398-06790CC55346}"/>
            </a:ext>
          </a:extLst>
        </cdr:cNvPr>
        <cdr:cNvSpPr/>
      </cdr:nvSpPr>
      <cdr:spPr>
        <a:xfrm xmlns:a="http://schemas.openxmlformats.org/drawingml/2006/main">
          <a:off x="583753" y="229282"/>
          <a:ext cx="2173562" cy="286485"/>
        </a:xfrm>
        <a:prstGeom xmlns:a="http://schemas.openxmlformats.org/drawingml/2006/main" prst="rect">
          <a:avLst/>
        </a:prstGeom>
        <a:solidFill xmlns:a="http://schemas.openxmlformats.org/drawingml/2006/main">
          <a:schemeClr val="bg1"/>
        </a:solidFill>
        <a:ln xmlns:a="http://schemas.openxmlformats.org/drawingml/2006/main">
          <a:solidFill>
            <a:schemeClr val="tx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fr-FR" sz="1400" b="1" dirty="0">
              <a:solidFill>
                <a:schemeClr val="tx1"/>
              </a:solidFill>
              <a:latin typeface="Arial" panose="020B0604020202020204" pitchFamily="34" charset="0"/>
              <a:cs typeface="Arial" panose="020B0604020202020204" pitchFamily="34" charset="0"/>
            </a:rPr>
            <a:t>Relative Water Content</a:t>
          </a:r>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620203" y="10066263"/>
            <a:ext cx="18362295" cy="6945869"/>
          </a:xfrm>
        </p:spPr>
        <p:txBody>
          <a:bodyPr/>
          <a:lstStyle/>
          <a:p>
            <a:r>
              <a:rPr lang="fr-FR"/>
              <a:t>Modifiez le style du titre</a:t>
            </a:r>
          </a:p>
        </p:txBody>
      </p:sp>
      <p:sp>
        <p:nvSpPr>
          <p:cNvPr id="3" name="Sous-titre 2"/>
          <p:cNvSpPr>
            <a:spLocks noGrp="1"/>
          </p:cNvSpPr>
          <p:nvPr>
            <p:ph type="subTitle" idx="1"/>
          </p:nvPr>
        </p:nvSpPr>
        <p:spPr>
          <a:xfrm>
            <a:off x="3240405" y="18362297"/>
            <a:ext cx="15121890" cy="8281035"/>
          </a:xfrm>
        </p:spPr>
        <p:txBody>
          <a:bodyPr/>
          <a:lstStyle>
            <a:lvl1pPr marL="0" indent="0" algn="ctr">
              <a:buNone/>
              <a:defRPr>
                <a:solidFill>
                  <a:schemeClr val="tx1">
                    <a:tint val="75000"/>
                  </a:schemeClr>
                </a:solidFill>
              </a:defRPr>
            </a:lvl1pPr>
            <a:lvl2pPr marL="1542935" indent="0" algn="ctr">
              <a:buNone/>
              <a:defRPr>
                <a:solidFill>
                  <a:schemeClr val="tx1">
                    <a:tint val="75000"/>
                  </a:schemeClr>
                </a:solidFill>
              </a:defRPr>
            </a:lvl2pPr>
            <a:lvl3pPr marL="3085869" indent="0" algn="ctr">
              <a:buNone/>
              <a:defRPr>
                <a:solidFill>
                  <a:schemeClr val="tx1">
                    <a:tint val="75000"/>
                  </a:schemeClr>
                </a:solidFill>
              </a:defRPr>
            </a:lvl3pPr>
            <a:lvl4pPr marL="4628804" indent="0" algn="ctr">
              <a:buNone/>
              <a:defRPr>
                <a:solidFill>
                  <a:schemeClr val="tx1">
                    <a:tint val="75000"/>
                  </a:schemeClr>
                </a:solidFill>
              </a:defRPr>
            </a:lvl4pPr>
            <a:lvl5pPr marL="6171738" indent="0" algn="ctr">
              <a:buNone/>
              <a:defRPr>
                <a:solidFill>
                  <a:schemeClr val="tx1">
                    <a:tint val="75000"/>
                  </a:schemeClr>
                </a:solidFill>
              </a:defRPr>
            </a:lvl5pPr>
            <a:lvl6pPr marL="7714671" indent="0" algn="ctr">
              <a:buNone/>
              <a:defRPr>
                <a:solidFill>
                  <a:schemeClr val="tx1">
                    <a:tint val="75000"/>
                  </a:schemeClr>
                </a:solidFill>
              </a:defRPr>
            </a:lvl6pPr>
            <a:lvl7pPr marL="9257606" indent="0" algn="ctr">
              <a:buNone/>
              <a:defRPr>
                <a:solidFill>
                  <a:schemeClr val="tx1">
                    <a:tint val="75000"/>
                  </a:schemeClr>
                </a:solidFill>
              </a:defRPr>
            </a:lvl7pPr>
            <a:lvl8pPr marL="10800540" indent="0" algn="ctr">
              <a:buNone/>
              <a:defRPr>
                <a:solidFill>
                  <a:schemeClr val="tx1">
                    <a:tint val="75000"/>
                  </a:schemeClr>
                </a:solidFill>
              </a:defRPr>
            </a:lvl8pPr>
            <a:lvl9pPr marL="12343475"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06C3AD11-11C6-4323-980C-215B176DAB10}" type="datetimeFigureOut">
              <a:rPr lang="fr-FR" smtClean="0">
                <a:solidFill>
                  <a:prstClr val="black">
                    <a:tint val="75000"/>
                  </a:prstClr>
                </a:solidFill>
              </a:rPr>
              <a:pPr/>
              <a:t>25/03/2022</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39BE0B3B-6E33-4AAB-8C4B-8B041D2294E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33974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06C3AD11-11C6-4323-980C-215B176DAB10}" type="datetimeFigureOut">
              <a:rPr lang="fr-FR" smtClean="0">
                <a:solidFill>
                  <a:prstClr val="black">
                    <a:tint val="75000"/>
                  </a:prstClr>
                </a:solidFill>
              </a:rPr>
              <a:pPr/>
              <a:t>25/03/2022</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39BE0B3B-6E33-4AAB-8C4B-8B041D2294E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97947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49337422" y="8176025"/>
            <a:ext cx="15309413" cy="174186771"/>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3401677" y="8176025"/>
            <a:ext cx="45575696" cy="174186771"/>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06C3AD11-11C6-4323-980C-215B176DAB10}" type="datetimeFigureOut">
              <a:rPr lang="fr-FR" smtClean="0">
                <a:solidFill>
                  <a:prstClr val="black">
                    <a:tint val="75000"/>
                  </a:prstClr>
                </a:solidFill>
              </a:rPr>
              <a:pPr/>
              <a:t>25/03/2022</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39BE0B3B-6E33-4AAB-8C4B-8B041D2294E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335353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06C3AD11-11C6-4323-980C-215B176DAB10}" type="datetimeFigureOut">
              <a:rPr lang="fr-FR" smtClean="0">
                <a:solidFill>
                  <a:prstClr val="black">
                    <a:tint val="75000"/>
                  </a:prstClr>
                </a:solidFill>
              </a:rPr>
              <a:pPr/>
              <a:t>25/03/2022</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39BE0B3B-6E33-4AAB-8C4B-8B041D2294E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647674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1706465" y="20822608"/>
            <a:ext cx="18362295" cy="6435805"/>
          </a:xfrm>
        </p:spPr>
        <p:txBody>
          <a:bodyPr anchor="t"/>
          <a:lstStyle>
            <a:lvl1pPr algn="l">
              <a:defRPr sz="13500" b="1" cap="all"/>
            </a:lvl1pPr>
          </a:lstStyle>
          <a:p>
            <a:r>
              <a:rPr lang="fr-FR"/>
              <a:t>Modifiez le style du titre</a:t>
            </a:r>
          </a:p>
        </p:txBody>
      </p:sp>
      <p:sp>
        <p:nvSpPr>
          <p:cNvPr id="3" name="Espace réservé du texte 2"/>
          <p:cNvSpPr>
            <a:spLocks noGrp="1"/>
          </p:cNvSpPr>
          <p:nvPr>
            <p:ph type="body" idx="1"/>
          </p:nvPr>
        </p:nvSpPr>
        <p:spPr>
          <a:xfrm>
            <a:off x="1706465" y="13734223"/>
            <a:ext cx="18362295" cy="7088384"/>
          </a:xfrm>
        </p:spPr>
        <p:txBody>
          <a:bodyPr anchor="b"/>
          <a:lstStyle>
            <a:lvl1pPr marL="0" indent="0">
              <a:buNone/>
              <a:defRPr sz="6800">
                <a:solidFill>
                  <a:schemeClr val="tx1">
                    <a:tint val="75000"/>
                  </a:schemeClr>
                </a:solidFill>
              </a:defRPr>
            </a:lvl1pPr>
            <a:lvl2pPr marL="1542935" indent="0">
              <a:buNone/>
              <a:defRPr sz="6100">
                <a:solidFill>
                  <a:schemeClr val="tx1">
                    <a:tint val="75000"/>
                  </a:schemeClr>
                </a:solidFill>
              </a:defRPr>
            </a:lvl2pPr>
            <a:lvl3pPr marL="3085869" indent="0">
              <a:buNone/>
              <a:defRPr sz="5400">
                <a:solidFill>
                  <a:schemeClr val="tx1">
                    <a:tint val="75000"/>
                  </a:schemeClr>
                </a:solidFill>
              </a:defRPr>
            </a:lvl3pPr>
            <a:lvl4pPr marL="4628804" indent="0">
              <a:buNone/>
              <a:defRPr sz="4700">
                <a:solidFill>
                  <a:schemeClr val="tx1">
                    <a:tint val="75000"/>
                  </a:schemeClr>
                </a:solidFill>
              </a:defRPr>
            </a:lvl4pPr>
            <a:lvl5pPr marL="6171738" indent="0">
              <a:buNone/>
              <a:defRPr sz="4700">
                <a:solidFill>
                  <a:schemeClr val="tx1">
                    <a:tint val="75000"/>
                  </a:schemeClr>
                </a:solidFill>
              </a:defRPr>
            </a:lvl5pPr>
            <a:lvl6pPr marL="7714671" indent="0">
              <a:buNone/>
              <a:defRPr sz="4700">
                <a:solidFill>
                  <a:schemeClr val="tx1">
                    <a:tint val="75000"/>
                  </a:schemeClr>
                </a:solidFill>
              </a:defRPr>
            </a:lvl6pPr>
            <a:lvl7pPr marL="9257606" indent="0">
              <a:buNone/>
              <a:defRPr sz="4700">
                <a:solidFill>
                  <a:schemeClr val="tx1">
                    <a:tint val="75000"/>
                  </a:schemeClr>
                </a:solidFill>
              </a:defRPr>
            </a:lvl7pPr>
            <a:lvl8pPr marL="10800540" indent="0">
              <a:buNone/>
              <a:defRPr sz="4700">
                <a:solidFill>
                  <a:schemeClr val="tx1">
                    <a:tint val="75000"/>
                  </a:schemeClr>
                </a:solidFill>
              </a:defRPr>
            </a:lvl8pPr>
            <a:lvl9pPr marL="12343475" indent="0">
              <a:buNone/>
              <a:defRPr sz="47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06C3AD11-11C6-4323-980C-215B176DAB10}" type="datetimeFigureOut">
              <a:rPr lang="fr-FR" smtClean="0">
                <a:solidFill>
                  <a:prstClr val="black">
                    <a:tint val="75000"/>
                  </a:prstClr>
                </a:solidFill>
              </a:rPr>
              <a:pPr/>
              <a:t>25/03/2022</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39BE0B3B-6E33-4AAB-8C4B-8B041D2294E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4315242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3401678" y="47630955"/>
            <a:ext cx="30442554" cy="134731840"/>
          </a:xfrm>
        </p:spPr>
        <p:txBody>
          <a:bodyPr/>
          <a:lstStyle>
            <a:lvl1pPr>
              <a:defRPr sz="9500"/>
            </a:lvl1pPr>
            <a:lvl2pPr>
              <a:defRPr sz="8100"/>
            </a:lvl2pPr>
            <a:lvl3pPr>
              <a:defRPr sz="6800"/>
            </a:lvl3pPr>
            <a:lvl4pPr>
              <a:defRPr sz="6100"/>
            </a:lvl4pPr>
            <a:lvl5pPr>
              <a:defRPr sz="6100"/>
            </a:lvl5pPr>
            <a:lvl6pPr>
              <a:defRPr sz="6100"/>
            </a:lvl6pPr>
            <a:lvl7pPr>
              <a:defRPr sz="6100"/>
            </a:lvl7pPr>
            <a:lvl8pPr>
              <a:defRPr sz="6100"/>
            </a:lvl8pPr>
            <a:lvl9pPr>
              <a:defRPr sz="61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34204275" y="47630955"/>
            <a:ext cx="30442556" cy="134731840"/>
          </a:xfrm>
        </p:spPr>
        <p:txBody>
          <a:bodyPr/>
          <a:lstStyle>
            <a:lvl1pPr>
              <a:defRPr sz="9500"/>
            </a:lvl1pPr>
            <a:lvl2pPr>
              <a:defRPr sz="8100"/>
            </a:lvl2pPr>
            <a:lvl3pPr>
              <a:defRPr sz="6800"/>
            </a:lvl3pPr>
            <a:lvl4pPr>
              <a:defRPr sz="6100"/>
            </a:lvl4pPr>
            <a:lvl5pPr>
              <a:defRPr sz="6100"/>
            </a:lvl5pPr>
            <a:lvl6pPr>
              <a:defRPr sz="6100"/>
            </a:lvl6pPr>
            <a:lvl7pPr>
              <a:defRPr sz="6100"/>
            </a:lvl7pPr>
            <a:lvl8pPr>
              <a:defRPr sz="6100"/>
            </a:lvl8pPr>
            <a:lvl9pPr>
              <a:defRPr sz="61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06C3AD11-11C6-4323-980C-215B176DAB10}" type="datetimeFigureOut">
              <a:rPr lang="fr-FR" smtClean="0">
                <a:solidFill>
                  <a:prstClr val="black">
                    <a:tint val="75000"/>
                  </a:prstClr>
                </a:solidFill>
              </a:rPr>
              <a:pPr/>
              <a:t>25/03/2022</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39BE0B3B-6E33-4AAB-8C4B-8B041D2294E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919751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1080135" y="1297664"/>
            <a:ext cx="19442430" cy="5400675"/>
          </a:xfrm>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1080135" y="7253409"/>
            <a:ext cx="9544944" cy="3022876"/>
          </a:xfrm>
        </p:spPr>
        <p:txBody>
          <a:bodyPr anchor="b"/>
          <a:lstStyle>
            <a:lvl1pPr marL="0" indent="0">
              <a:buNone/>
              <a:defRPr sz="8100" b="1"/>
            </a:lvl1pPr>
            <a:lvl2pPr marL="1542935" indent="0">
              <a:buNone/>
              <a:defRPr sz="6800" b="1"/>
            </a:lvl2pPr>
            <a:lvl3pPr marL="3085869" indent="0">
              <a:buNone/>
              <a:defRPr sz="6100" b="1"/>
            </a:lvl3pPr>
            <a:lvl4pPr marL="4628804" indent="0">
              <a:buNone/>
              <a:defRPr sz="5400" b="1"/>
            </a:lvl4pPr>
            <a:lvl5pPr marL="6171738" indent="0">
              <a:buNone/>
              <a:defRPr sz="5400" b="1"/>
            </a:lvl5pPr>
            <a:lvl6pPr marL="7714671" indent="0">
              <a:buNone/>
              <a:defRPr sz="5400" b="1"/>
            </a:lvl6pPr>
            <a:lvl7pPr marL="9257606" indent="0">
              <a:buNone/>
              <a:defRPr sz="5400" b="1"/>
            </a:lvl7pPr>
            <a:lvl8pPr marL="10800540" indent="0">
              <a:buNone/>
              <a:defRPr sz="5400" b="1"/>
            </a:lvl8pPr>
            <a:lvl9pPr marL="12343475" indent="0">
              <a:buNone/>
              <a:defRPr sz="5400" b="1"/>
            </a:lvl9pPr>
          </a:lstStyle>
          <a:p>
            <a:pPr lvl="0"/>
            <a:r>
              <a:rPr lang="fr-FR"/>
              <a:t>Modifiez les styles du texte du masque</a:t>
            </a:r>
          </a:p>
        </p:txBody>
      </p:sp>
      <p:sp>
        <p:nvSpPr>
          <p:cNvPr id="4" name="Espace réservé du contenu 3"/>
          <p:cNvSpPr>
            <a:spLocks noGrp="1"/>
          </p:cNvSpPr>
          <p:nvPr>
            <p:ph sz="half" idx="2"/>
          </p:nvPr>
        </p:nvSpPr>
        <p:spPr>
          <a:xfrm>
            <a:off x="1080135" y="10276285"/>
            <a:ext cx="9544944" cy="18669836"/>
          </a:xfrm>
        </p:spPr>
        <p:txBody>
          <a:bodyPr/>
          <a:lstStyle>
            <a:lvl1pPr>
              <a:defRPr sz="8100"/>
            </a:lvl1pPr>
            <a:lvl2pPr>
              <a:defRPr sz="6800"/>
            </a:lvl2pPr>
            <a:lvl3pPr>
              <a:defRPr sz="6100"/>
            </a:lvl3pPr>
            <a:lvl4pPr>
              <a:defRPr sz="5400"/>
            </a:lvl4pPr>
            <a:lvl5pPr>
              <a:defRPr sz="5400"/>
            </a:lvl5pPr>
            <a:lvl6pPr>
              <a:defRPr sz="5400"/>
            </a:lvl6pPr>
            <a:lvl7pPr>
              <a:defRPr sz="5400"/>
            </a:lvl7pPr>
            <a:lvl8pPr>
              <a:defRPr sz="5400"/>
            </a:lvl8pPr>
            <a:lvl9pPr>
              <a:defRPr sz="54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10973876" y="7253409"/>
            <a:ext cx="9548693" cy="3022876"/>
          </a:xfrm>
        </p:spPr>
        <p:txBody>
          <a:bodyPr anchor="b"/>
          <a:lstStyle>
            <a:lvl1pPr marL="0" indent="0">
              <a:buNone/>
              <a:defRPr sz="8100" b="1"/>
            </a:lvl1pPr>
            <a:lvl2pPr marL="1542935" indent="0">
              <a:buNone/>
              <a:defRPr sz="6800" b="1"/>
            </a:lvl2pPr>
            <a:lvl3pPr marL="3085869" indent="0">
              <a:buNone/>
              <a:defRPr sz="6100" b="1"/>
            </a:lvl3pPr>
            <a:lvl4pPr marL="4628804" indent="0">
              <a:buNone/>
              <a:defRPr sz="5400" b="1"/>
            </a:lvl4pPr>
            <a:lvl5pPr marL="6171738" indent="0">
              <a:buNone/>
              <a:defRPr sz="5400" b="1"/>
            </a:lvl5pPr>
            <a:lvl6pPr marL="7714671" indent="0">
              <a:buNone/>
              <a:defRPr sz="5400" b="1"/>
            </a:lvl6pPr>
            <a:lvl7pPr marL="9257606" indent="0">
              <a:buNone/>
              <a:defRPr sz="5400" b="1"/>
            </a:lvl7pPr>
            <a:lvl8pPr marL="10800540" indent="0">
              <a:buNone/>
              <a:defRPr sz="5400" b="1"/>
            </a:lvl8pPr>
            <a:lvl9pPr marL="12343475" indent="0">
              <a:buNone/>
              <a:defRPr sz="5400" b="1"/>
            </a:lvl9pPr>
          </a:lstStyle>
          <a:p>
            <a:pPr lvl="0"/>
            <a:r>
              <a:rPr lang="fr-FR"/>
              <a:t>Modifiez les styles du texte du masque</a:t>
            </a:r>
          </a:p>
        </p:txBody>
      </p:sp>
      <p:sp>
        <p:nvSpPr>
          <p:cNvPr id="6" name="Espace réservé du contenu 5"/>
          <p:cNvSpPr>
            <a:spLocks noGrp="1"/>
          </p:cNvSpPr>
          <p:nvPr>
            <p:ph sz="quarter" idx="4"/>
          </p:nvPr>
        </p:nvSpPr>
        <p:spPr>
          <a:xfrm>
            <a:off x="10973876" y="10276285"/>
            <a:ext cx="9548693" cy="18669836"/>
          </a:xfrm>
        </p:spPr>
        <p:txBody>
          <a:bodyPr/>
          <a:lstStyle>
            <a:lvl1pPr>
              <a:defRPr sz="8100"/>
            </a:lvl1pPr>
            <a:lvl2pPr>
              <a:defRPr sz="6800"/>
            </a:lvl2pPr>
            <a:lvl3pPr>
              <a:defRPr sz="6100"/>
            </a:lvl3pPr>
            <a:lvl4pPr>
              <a:defRPr sz="5400"/>
            </a:lvl4pPr>
            <a:lvl5pPr>
              <a:defRPr sz="5400"/>
            </a:lvl5pPr>
            <a:lvl6pPr>
              <a:defRPr sz="5400"/>
            </a:lvl6pPr>
            <a:lvl7pPr>
              <a:defRPr sz="5400"/>
            </a:lvl7pPr>
            <a:lvl8pPr>
              <a:defRPr sz="5400"/>
            </a:lvl8pPr>
            <a:lvl9pPr>
              <a:defRPr sz="54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06C3AD11-11C6-4323-980C-215B176DAB10}" type="datetimeFigureOut">
              <a:rPr lang="fr-FR" smtClean="0">
                <a:solidFill>
                  <a:prstClr val="black">
                    <a:tint val="75000"/>
                  </a:prstClr>
                </a:solidFill>
              </a:rPr>
              <a:pPr/>
              <a:t>25/03/2022</a:t>
            </a:fld>
            <a:endParaRPr lang="fr-FR">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39BE0B3B-6E33-4AAB-8C4B-8B041D2294E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155237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06C3AD11-11C6-4323-980C-215B176DAB10}" type="datetimeFigureOut">
              <a:rPr lang="fr-FR" smtClean="0">
                <a:solidFill>
                  <a:prstClr val="black">
                    <a:tint val="75000"/>
                  </a:prstClr>
                </a:solidFill>
              </a:rPr>
              <a:pPr/>
              <a:t>25/03/2022</a:t>
            </a:fld>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39BE0B3B-6E33-4AAB-8C4B-8B041D2294E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1065874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6C3AD11-11C6-4323-980C-215B176DAB10}" type="datetimeFigureOut">
              <a:rPr lang="fr-FR" smtClean="0">
                <a:solidFill>
                  <a:prstClr val="black">
                    <a:tint val="75000"/>
                  </a:prstClr>
                </a:solidFill>
              </a:rPr>
              <a:pPr/>
              <a:t>25/03/2022</a:t>
            </a:fld>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39BE0B3B-6E33-4AAB-8C4B-8B041D2294E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005444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080136" y="1290163"/>
            <a:ext cx="7107140" cy="5490686"/>
          </a:xfrm>
        </p:spPr>
        <p:txBody>
          <a:bodyPr anchor="b"/>
          <a:lstStyle>
            <a:lvl1pPr algn="l">
              <a:defRPr sz="6800" b="1"/>
            </a:lvl1pPr>
          </a:lstStyle>
          <a:p>
            <a:r>
              <a:rPr lang="fr-FR"/>
              <a:t>Modifiez le style du titre</a:t>
            </a:r>
          </a:p>
        </p:txBody>
      </p:sp>
      <p:sp>
        <p:nvSpPr>
          <p:cNvPr id="3" name="Espace réservé du contenu 2"/>
          <p:cNvSpPr>
            <a:spLocks noGrp="1"/>
          </p:cNvSpPr>
          <p:nvPr>
            <p:ph idx="1"/>
          </p:nvPr>
        </p:nvSpPr>
        <p:spPr>
          <a:xfrm>
            <a:off x="8446056" y="1290164"/>
            <a:ext cx="12076510" cy="27655959"/>
          </a:xfrm>
        </p:spPr>
        <p:txBody>
          <a:bodyPr/>
          <a:lstStyle>
            <a:lvl1pPr>
              <a:defRPr sz="10800"/>
            </a:lvl1pPr>
            <a:lvl2pPr>
              <a:defRPr sz="9500"/>
            </a:lvl2pPr>
            <a:lvl3pPr>
              <a:defRPr sz="8100"/>
            </a:lvl3pPr>
            <a:lvl4pPr>
              <a:defRPr sz="6800"/>
            </a:lvl4pPr>
            <a:lvl5pPr>
              <a:defRPr sz="6800"/>
            </a:lvl5pPr>
            <a:lvl6pPr>
              <a:defRPr sz="6800"/>
            </a:lvl6pPr>
            <a:lvl7pPr>
              <a:defRPr sz="6800"/>
            </a:lvl7pPr>
            <a:lvl8pPr>
              <a:defRPr sz="6800"/>
            </a:lvl8pPr>
            <a:lvl9pPr>
              <a:defRPr sz="6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1080136" y="6780853"/>
            <a:ext cx="7107140" cy="22165273"/>
          </a:xfrm>
        </p:spPr>
        <p:txBody>
          <a:bodyPr/>
          <a:lstStyle>
            <a:lvl1pPr marL="0" indent="0">
              <a:buNone/>
              <a:defRPr sz="4700"/>
            </a:lvl1pPr>
            <a:lvl2pPr marL="1542935" indent="0">
              <a:buNone/>
              <a:defRPr sz="4100"/>
            </a:lvl2pPr>
            <a:lvl3pPr marL="3085869" indent="0">
              <a:buNone/>
              <a:defRPr sz="3400"/>
            </a:lvl3pPr>
            <a:lvl4pPr marL="4628804" indent="0">
              <a:buNone/>
              <a:defRPr sz="3100"/>
            </a:lvl4pPr>
            <a:lvl5pPr marL="6171738" indent="0">
              <a:buNone/>
              <a:defRPr sz="3100"/>
            </a:lvl5pPr>
            <a:lvl6pPr marL="7714671" indent="0">
              <a:buNone/>
              <a:defRPr sz="3100"/>
            </a:lvl6pPr>
            <a:lvl7pPr marL="9257606" indent="0">
              <a:buNone/>
              <a:defRPr sz="3100"/>
            </a:lvl7pPr>
            <a:lvl8pPr marL="10800540" indent="0">
              <a:buNone/>
              <a:defRPr sz="3100"/>
            </a:lvl8pPr>
            <a:lvl9pPr marL="12343475" indent="0">
              <a:buNone/>
              <a:defRPr sz="31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06C3AD11-11C6-4323-980C-215B176DAB10}" type="datetimeFigureOut">
              <a:rPr lang="fr-FR" smtClean="0">
                <a:solidFill>
                  <a:prstClr val="black">
                    <a:tint val="75000"/>
                  </a:prstClr>
                </a:solidFill>
              </a:rPr>
              <a:pPr/>
              <a:t>25/03/2022</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39BE0B3B-6E33-4AAB-8C4B-8B041D2294E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18022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234280" y="22682838"/>
            <a:ext cx="12961620" cy="2677837"/>
          </a:xfrm>
        </p:spPr>
        <p:txBody>
          <a:bodyPr anchor="b"/>
          <a:lstStyle>
            <a:lvl1pPr algn="l">
              <a:defRPr sz="6800" b="1"/>
            </a:lvl1pPr>
          </a:lstStyle>
          <a:p>
            <a:r>
              <a:rPr lang="fr-FR"/>
              <a:t>Modifiez le style du titre</a:t>
            </a:r>
          </a:p>
        </p:txBody>
      </p:sp>
      <p:sp>
        <p:nvSpPr>
          <p:cNvPr id="3" name="Espace réservé pour une image  2"/>
          <p:cNvSpPr>
            <a:spLocks noGrp="1"/>
          </p:cNvSpPr>
          <p:nvPr>
            <p:ph type="pic" idx="1"/>
          </p:nvPr>
        </p:nvSpPr>
        <p:spPr>
          <a:xfrm>
            <a:off x="4234280" y="2895362"/>
            <a:ext cx="12961620" cy="19442430"/>
          </a:xfrm>
        </p:spPr>
        <p:txBody>
          <a:bodyPr/>
          <a:lstStyle>
            <a:lvl1pPr marL="0" indent="0">
              <a:buNone/>
              <a:defRPr sz="10800"/>
            </a:lvl1pPr>
            <a:lvl2pPr marL="1542935" indent="0">
              <a:buNone/>
              <a:defRPr sz="9500"/>
            </a:lvl2pPr>
            <a:lvl3pPr marL="3085869" indent="0">
              <a:buNone/>
              <a:defRPr sz="8100"/>
            </a:lvl3pPr>
            <a:lvl4pPr marL="4628804" indent="0">
              <a:buNone/>
              <a:defRPr sz="6800"/>
            </a:lvl4pPr>
            <a:lvl5pPr marL="6171738" indent="0">
              <a:buNone/>
              <a:defRPr sz="6800"/>
            </a:lvl5pPr>
            <a:lvl6pPr marL="7714671" indent="0">
              <a:buNone/>
              <a:defRPr sz="6800"/>
            </a:lvl6pPr>
            <a:lvl7pPr marL="9257606" indent="0">
              <a:buNone/>
              <a:defRPr sz="6800"/>
            </a:lvl7pPr>
            <a:lvl8pPr marL="10800540" indent="0">
              <a:buNone/>
              <a:defRPr sz="6800"/>
            </a:lvl8pPr>
            <a:lvl9pPr marL="12343475" indent="0">
              <a:buNone/>
              <a:defRPr sz="6800"/>
            </a:lvl9pPr>
          </a:lstStyle>
          <a:p>
            <a:endParaRPr lang="fr-FR"/>
          </a:p>
        </p:txBody>
      </p:sp>
      <p:sp>
        <p:nvSpPr>
          <p:cNvPr id="4" name="Espace réservé du texte 3"/>
          <p:cNvSpPr>
            <a:spLocks noGrp="1"/>
          </p:cNvSpPr>
          <p:nvPr>
            <p:ph type="body" sz="half" idx="2"/>
          </p:nvPr>
        </p:nvSpPr>
        <p:spPr>
          <a:xfrm>
            <a:off x="4234280" y="25360675"/>
            <a:ext cx="12961620" cy="3802973"/>
          </a:xfrm>
        </p:spPr>
        <p:txBody>
          <a:bodyPr/>
          <a:lstStyle>
            <a:lvl1pPr marL="0" indent="0">
              <a:buNone/>
              <a:defRPr sz="4700"/>
            </a:lvl1pPr>
            <a:lvl2pPr marL="1542935" indent="0">
              <a:buNone/>
              <a:defRPr sz="4100"/>
            </a:lvl2pPr>
            <a:lvl3pPr marL="3085869" indent="0">
              <a:buNone/>
              <a:defRPr sz="3400"/>
            </a:lvl3pPr>
            <a:lvl4pPr marL="4628804" indent="0">
              <a:buNone/>
              <a:defRPr sz="3100"/>
            </a:lvl4pPr>
            <a:lvl5pPr marL="6171738" indent="0">
              <a:buNone/>
              <a:defRPr sz="3100"/>
            </a:lvl5pPr>
            <a:lvl6pPr marL="7714671" indent="0">
              <a:buNone/>
              <a:defRPr sz="3100"/>
            </a:lvl6pPr>
            <a:lvl7pPr marL="9257606" indent="0">
              <a:buNone/>
              <a:defRPr sz="3100"/>
            </a:lvl7pPr>
            <a:lvl8pPr marL="10800540" indent="0">
              <a:buNone/>
              <a:defRPr sz="3100"/>
            </a:lvl8pPr>
            <a:lvl9pPr marL="12343475" indent="0">
              <a:buNone/>
              <a:defRPr sz="31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06C3AD11-11C6-4323-980C-215B176DAB10}" type="datetimeFigureOut">
              <a:rPr lang="fr-FR" smtClean="0">
                <a:solidFill>
                  <a:prstClr val="black">
                    <a:tint val="75000"/>
                  </a:prstClr>
                </a:solidFill>
              </a:rPr>
              <a:pPr/>
              <a:t>25/03/2022</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39BE0B3B-6E33-4AAB-8C4B-8B041D2294E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2951975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080135" y="1297664"/>
            <a:ext cx="19442430" cy="5400675"/>
          </a:xfrm>
          <a:prstGeom prst="rect">
            <a:avLst/>
          </a:prstGeom>
        </p:spPr>
        <p:txBody>
          <a:bodyPr vert="horz" lIns="308588" tIns="154295" rIns="308588" bIns="154295" rtlCol="0" anchor="ctr">
            <a:normAutofit/>
          </a:bodyPr>
          <a:lstStyle/>
          <a:p>
            <a:r>
              <a:rPr lang="fr-FR"/>
              <a:t>Modifiez le style du titre</a:t>
            </a:r>
          </a:p>
        </p:txBody>
      </p:sp>
      <p:sp>
        <p:nvSpPr>
          <p:cNvPr id="3" name="Espace réservé du texte 2"/>
          <p:cNvSpPr>
            <a:spLocks noGrp="1"/>
          </p:cNvSpPr>
          <p:nvPr>
            <p:ph type="body" idx="1"/>
          </p:nvPr>
        </p:nvSpPr>
        <p:spPr>
          <a:xfrm>
            <a:off x="1080135" y="7560951"/>
            <a:ext cx="19442430" cy="21385175"/>
          </a:xfrm>
          <a:prstGeom prst="rect">
            <a:avLst/>
          </a:prstGeom>
        </p:spPr>
        <p:txBody>
          <a:bodyPr vert="horz" lIns="308588" tIns="154295" rIns="308588" bIns="154295"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1080135" y="30033756"/>
            <a:ext cx="5040630" cy="1725216"/>
          </a:xfrm>
          <a:prstGeom prst="rect">
            <a:avLst/>
          </a:prstGeom>
        </p:spPr>
        <p:txBody>
          <a:bodyPr vert="horz" lIns="308588" tIns="154295" rIns="308588" bIns="154295" rtlCol="0" anchor="ctr"/>
          <a:lstStyle>
            <a:lvl1pPr algn="l">
              <a:defRPr sz="4100">
                <a:solidFill>
                  <a:schemeClr val="tx1">
                    <a:tint val="75000"/>
                  </a:schemeClr>
                </a:solidFill>
              </a:defRPr>
            </a:lvl1pPr>
          </a:lstStyle>
          <a:p>
            <a:pPr defTabSz="3085869" fontAlgn="auto">
              <a:spcBef>
                <a:spcPts val="0"/>
              </a:spcBef>
              <a:spcAft>
                <a:spcPts val="0"/>
              </a:spcAft>
            </a:pPr>
            <a:fld id="{06C3AD11-11C6-4323-980C-215B176DAB10}" type="datetimeFigureOut">
              <a:rPr lang="fr-FR" smtClean="0">
                <a:solidFill>
                  <a:prstClr val="black">
                    <a:tint val="75000"/>
                  </a:prstClr>
                </a:solidFill>
                <a:latin typeface="Calibri"/>
              </a:rPr>
              <a:pPr defTabSz="3085869" fontAlgn="auto">
                <a:spcBef>
                  <a:spcPts val="0"/>
                </a:spcBef>
                <a:spcAft>
                  <a:spcPts val="0"/>
                </a:spcAft>
              </a:pPr>
              <a:t>25/03/2022</a:t>
            </a:fld>
            <a:endParaRPr lang="fr-FR">
              <a:solidFill>
                <a:prstClr val="black">
                  <a:tint val="75000"/>
                </a:prstClr>
              </a:solidFill>
              <a:latin typeface="Calibri"/>
            </a:endParaRPr>
          </a:p>
        </p:txBody>
      </p:sp>
      <p:sp>
        <p:nvSpPr>
          <p:cNvPr id="5" name="Espace réservé du pied de page 4"/>
          <p:cNvSpPr>
            <a:spLocks noGrp="1"/>
          </p:cNvSpPr>
          <p:nvPr>
            <p:ph type="ftr" sz="quarter" idx="3"/>
          </p:nvPr>
        </p:nvSpPr>
        <p:spPr>
          <a:xfrm>
            <a:off x="7380923" y="30033756"/>
            <a:ext cx="6840855" cy="1725216"/>
          </a:xfrm>
          <a:prstGeom prst="rect">
            <a:avLst/>
          </a:prstGeom>
        </p:spPr>
        <p:txBody>
          <a:bodyPr vert="horz" lIns="308588" tIns="154295" rIns="308588" bIns="154295" rtlCol="0" anchor="ctr"/>
          <a:lstStyle>
            <a:lvl1pPr algn="ctr">
              <a:defRPr sz="4100">
                <a:solidFill>
                  <a:schemeClr val="tx1">
                    <a:tint val="75000"/>
                  </a:schemeClr>
                </a:solidFill>
              </a:defRPr>
            </a:lvl1pPr>
          </a:lstStyle>
          <a:p>
            <a:pPr defTabSz="3085869" fontAlgn="auto">
              <a:spcBef>
                <a:spcPts val="0"/>
              </a:spcBef>
              <a:spcAft>
                <a:spcPts val="0"/>
              </a:spcAft>
            </a:pPr>
            <a:endParaRPr lang="fr-FR">
              <a:solidFill>
                <a:prstClr val="black">
                  <a:tint val="75000"/>
                </a:prstClr>
              </a:solidFill>
              <a:latin typeface="Calibri"/>
            </a:endParaRPr>
          </a:p>
        </p:txBody>
      </p:sp>
      <p:sp>
        <p:nvSpPr>
          <p:cNvPr id="6" name="Espace réservé du numéro de diapositive 5"/>
          <p:cNvSpPr>
            <a:spLocks noGrp="1"/>
          </p:cNvSpPr>
          <p:nvPr>
            <p:ph type="sldNum" sz="quarter" idx="4"/>
          </p:nvPr>
        </p:nvSpPr>
        <p:spPr>
          <a:xfrm>
            <a:off x="15481935" y="30033756"/>
            <a:ext cx="5040630" cy="1725216"/>
          </a:xfrm>
          <a:prstGeom prst="rect">
            <a:avLst/>
          </a:prstGeom>
        </p:spPr>
        <p:txBody>
          <a:bodyPr vert="horz" lIns="308588" tIns="154295" rIns="308588" bIns="154295" rtlCol="0" anchor="ctr"/>
          <a:lstStyle>
            <a:lvl1pPr algn="r">
              <a:defRPr sz="4100">
                <a:solidFill>
                  <a:schemeClr val="tx1">
                    <a:tint val="75000"/>
                  </a:schemeClr>
                </a:solidFill>
              </a:defRPr>
            </a:lvl1pPr>
          </a:lstStyle>
          <a:p>
            <a:pPr defTabSz="3085869" fontAlgn="auto">
              <a:spcBef>
                <a:spcPts val="0"/>
              </a:spcBef>
              <a:spcAft>
                <a:spcPts val="0"/>
              </a:spcAft>
            </a:pPr>
            <a:fld id="{39BE0B3B-6E33-4AAB-8C4B-8B041D2294E5}" type="slidenum">
              <a:rPr lang="fr-FR" smtClean="0">
                <a:solidFill>
                  <a:prstClr val="black">
                    <a:tint val="75000"/>
                  </a:prstClr>
                </a:solidFill>
                <a:latin typeface="Calibri"/>
              </a:rPr>
              <a:pPr defTabSz="3085869" fontAlgn="auto">
                <a:spcBef>
                  <a:spcPts val="0"/>
                </a:spcBef>
                <a:spcAft>
                  <a:spcPts val="0"/>
                </a:spcAft>
              </a:pPr>
              <a:t>‹N°›</a:t>
            </a:fld>
            <a:endParaRPr lang="fr-FR">
              <a:solidFill>
                <a:prstClr val="black">
                  <a:tint val="75000"/>
                </a:prstClr>
              </a:solidFill>
              <a:latin typeface="Calibri"/>
            </a:endParaRPr>
          </a:p>
        </p:txBody>
      </p:sp>
    </p:spTree>
    <p:extLst>
      <p:ext uri="{BB962C8B-B14F-4D97-AF65-F5344CB8AC3E}">
        <p14:creationId xmlns:p14="http://schemas.microsoft.com/office/powerpoint/2010/main" val="13717676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3085869" rtl="0" eaLnBrk="1" latinLnBrk="0" hangingPunct="1">
        <a:spcBef>
          <a:spcPct val="0"/>
        </a:spcBef>
        <a:buNone/>
        <a:defRPr sz="14900" kern="1200">
          <a:solidFill>
            <a:schemeClr val="tx1"/>
          </a:solidFill>
          <a:latin typeface="+mj-lt"/>
          <a:ea typeface="+mj-ea"/>
          <a:cs typeface="+mj-cs"/>
        </a:defRPr>
      </a:lvl1pPr>
    </p:titleStyle>
    <p:bodyStyle>
      <a:lvl1pPr marL="1157201" indent="-1157201" algn="l" defTabSz="3085869" rtl="0" eaLnBrk="1" latinLnBrk="0" hangingPunct="1">
        <a:spcBef>
          <a:spcPct val="20000"/>
        </a:spcBef>
        <a:buFont typeface="Arial" pitchFamily="34" charset="0"/>
        <a:buChar char="•"/>
        <a:defRPr sz="10800" kern="1200">
          <a:solidFill>
            <a:schemeClr val="tx1"/>
          </a:solidFill>
          <a:latin typeface="+mn-lt"/>
          <a:ea typeface="+mn-ea"/>
          <a:cs typeface="+mn-cs"/>
        </a:defRPr>
      </a:lvl1pPr>
      <a:lvl2pPr marL="2507267" indent="-964334" algn="l" defTabSz="3085869" rtl="0" eaLnBrk="1" latinLnBrk="0" hangingPunct="1">
        <a:spcBef>
          <a:spcPct val="20000"/>
        </a:spcBef>
        <a:buFont typeface="Arial" pitchFamily="34" charset="0"/>
        <a:buChar char="–"/>
        <a:defRPr sz="9500" kern="1200">
          <a:solidFill>
            <a:schemeClr val="tx1"/>
          </a:solidFill>
          <a:latin typeface="+mn-lt"/>
          <a:ea typeface="+mn-ea"/>
          <a:cs typeface="+mn-cs"/>
        </a:defRPr>
      </a:lvl2pPr>
      <a:lvl3pPr marL="3857336" indent="-771468" algn="l" defTabSz="3085869" rtl="0" eaLnBrk="1" latinLnBrk="0" hangingPunct="1">
        <a:spcBef>
          <a:spcPct val="20000"/>
        </a:spcBef>
        <a:buFont typeface="Arial" pitchFamily="34" charset="0"/>
        <a:buChar char="•"/>
        <a:defRPr sz="8100" kern="1200">
          <a:solidFill>
            <a:schemeClr val="tx1"/>
          </a:solidFill>
          <a:latin typeface="+mn-lt"/>
          <a:ea typeface="+mn-ea"/>
          <a:cs typeface="+mn-cs"/>
        </a:defRPr>
      </a:lvl3pPr>
      <a:lvl4pPr marL="5400270" indent="-771468" algn="l" defTabSz="3085869" rtl="0" eaLnBrk="1" latinLnBrk="0" hangingPunct="1">
        <a:spcBef>
          <a:spcPct val="20000"/>
        </a:spcBef>
        <a:buFont typeface="Arial" pitchFamily="34" charset="0"/>
        <a:buChar char="–"/>
        <a:defRPr sz="6800" kern="1200">
          <a:solidFill>
            <a:schemeClr val="tx1"/>
          </a:solidFill>
          <a:latin typeface="+mn-lt"/>
          <a:ea typeface="+mn-ea"/>
          <a:cs typeface="+mn-cs"/>
        </a:defRPr>
      </a:lvl4pPr>
      <a:lvl5pPr marL="6943205" indent="-771468" algn="l" defTabSz="3085869" rtl="0" eaLnBrk="1" latinLnBrk="0" hangingPunct="1">
        <a:spcBef>
          <a:spcPct val="20000"/>
        </a:spcBef>
        <a:buFont typeface="Arial" pitchFamily="34" charset="0"/>
        <a:buChar char="»"/>
        <a:defRPr sz="6800" kern="1200">
          <a:solidFill>
            <a:schemeClr val="tx1"/>
          </a:solidFill>
          <a:latin typeface="+mn-lt"/>
          <a:ea typeface="+mn-ea"/>
          <a:cs typeface="+mn-cs"/>
        </a:defRPr>
      </a:lvl5pPr>
      <a:lvl6pPr marL="8486139" indent="-771468" algn="l" defTabSz="3085869" rtl="0" eaLnBrk="1" latinLnBrk="0" hangingPunct="1">
        <a:spcBef>
          <a:spcPct val="20000"/>
        </a:spcBef>
        <a:buFont typeface="Arial" pitchFamily="34" charset="0"/>
        <a:buChar char="•"/>
        <a:defRPr sz="6800" kern="1200">
          <a:solidFill>
            <a:schemeClr val="tx1"/>
          </a:solidFill>
          <a:latin typeface="+mn-lt"/>
          <a:ea typeface="+mn-ea"/>
          <a:cs typeface="+mn-cs"/>
        </a:defRPr>
      </a:lvl6pPr>
      <a:lvl7pPr marL="10029074" indent="-771468" algn="l" defTabSz="3085869" rtl="0" eaLnBrk="1" latinLnBrk="0" hangingPunct="1">
        <a:spcBef>
          <a:spcPct val="20000"/>
        </a:spcBef>
        <a:buFont typeface="Arial" pitchFamily="34" charset="0"/>
        <a:buChar char="•"/>
        <a:defRPr sz="6800" kern="1200">
          <a:solidFill>
            <a:schemeClr val="tx1"/>
          </a:solidFill>
          <a:latin typeface="+mn-lt"/>
          <a:ea typeface="+mn-ea"/>
          <a:cs typeface="+mn-cs"/>
        </a:defRPr>
      </a:lvl7pPr>
      <a:lvl8pPr marL="11572008" indent="-771468" algn="l" defTabSz="3085869" rtl="0" eaLnBrk="1" latinLnBrk="0" hangingPunct="1">
        <a:spcBef>
          <a:spcPct val="20000"/>
        </a:spcBef>
        <a:buFont typeface="Arial" pitchFamily="34" charset="0"/>
        <a:buChar char="•"/>
        <a:defRPr sz="6800" kern="1200">
          <a:solidFill>
            <a:schemeClr val="tx1"/>
          </a:solidFill>
          <a:latin typeface="+mn-lt"/>
          <a:ea typeface="+mn-ea"/>
          <a:cs typeface="+mn-cs"/>
        </a:defRPr>
      </a:lvl8pPr>
      <a:lvl9pPr marL="13114941" indent="-771468" algn="l" defTabSz="3085869" rtl="0" eaLnBrk="1" latinLnBrk="0" hangingPunct="1">
        <a:spcBef>
          <a:spcPct val="20000"/>
        </a:spcBef>
        <a:buFont typeface="Arial" pitchFamily="34" charset="0"/>
        <a:buChar char="•"/>
        <a:defRPr sz="6800" kern="1200">
          <a:solidFill>
            <a:schemeClr val="tx1"/>
          </a:solidFill>
          <a:latin typeface="+mn-lt"/>
          <a:ea typeface="+mn-ea"/>
          <a:cs typeface="+mn-cs"/>
        </a:defRPr>
      </a:lvl9pPr>
    </p:bodyStyle>
    <p:otherStyle>
      <a:defPPr>
        <a:defRPr lang="fr-FR"/>
      </a:defPPr>
      <a:lvl1pPr marL="0" algn="l" defTabSz="3085869" rtl="0" eaLnBrk="1" latinLnBrk="0" hangingPunct="1">
        <a:defRPr sz="6100" kern="1200">
          <a:solidFill>
            <a:schemeClr val="tx1"/>
          </a:solidFill>
          <a:latin typeface="+mn-lt"/>
          <a:ea typeface="+mn-ea"/>
          <a:cs typeface="+mn-cs"/>
        </a:defRPr>
      </a:lvl1pPr>
      <a:lvl2pPr marL="1542935" algn="l" defTabSz="3085869" rtl="0" eaLnBrk="1" latinLnBrk="0" hangingPunct="1">
        <a:defRPr sz="6100" kern="1200">
          <a:solidFill>
            <a:schemeClr val="tx1"/>
          </a:solidFill>
          <a:latin typeface="+mn-lt"/>
          <a:ea typeface="+mn-ea"/>
          <a:cs typeface="+mn-cs"/>
        </a:defRPr>
      </a:lvl2pPr>
      <a:lvl3pPr marL="3085869" algn="l" defTabSz="3085869" rtl="0" eaLnBrk="1" latinLnBrk="0" hangingPunct="1">
        <a:defRPr sz="6100" kern="1200">
          <a:solidFill>
            <a:schemeClr val="tx1"/>
          </a:solidFill>
          <a:latin typeface="+mn-lt"/>
          <a:ea typeface="+mn-ea"/>
          <a:cs typeface="+mn-cs"/>
        </a:defRPr>
      </a:lvl3pPr>
      <a:lvl4pPr marL="4628804" algn="l" defTabSz="3085869" rtl="0" eaLnBrk="1" latinLnBrk="0" hangingPunct="1">
        <a:defRPr sz="6100" kern="1200">
          <a:solidFill>
            <a:schemeClr val="tx1"/>
          </a:solidFill>
          <a:latin typeface="+mn-lt"/>
          <a:ea typeface="+mn-ea"/>
          <a:cs typeface="+mn-cs"/>
        </a:defRPr>
      </a:lvl4pPr>
      <a:lvl5pPr marL="6171738" algn="l" defTabSz="3085869" rtl="0" eaLnBrk="1" latinLnBrk="0" hangingPunct="1">
        <a:defRPr sz="6100" kern="1200">
          <a:solidFill>
            <a:schemeClr val="tx1"/>
          </a:solidFill>
          <a:latin typeface="+mn-lt"/>
          <a:ea typeface="+mn-ea"/>
          <a:cs typeface="+mn-cs"/>
        </a:defRPr>
      </a:lvl5pPr>
      <a:lvl6pPr marL="7714671" algn="l" defTabSz="3085869" rtl="0" eaLnBrk="1" latinLnBrk="0" hangingPunct="1">
        <a:defRPr sz="6100" kern="1200">
          <a:solidFill>
            <a:schemeClr val="tx1"/>
          </a:solidFill>
          <a:latin typeface="+mn-lt"/>
          <a:ea typeface="+mn-ea"/>
          <a:cs typeface="+mn-cs"/>
        </a:defRPr>
      </a:lvl6pPr>
      <a:lvl7pPr marL="9257606" algn="l" defTabSz="3085869" rtl="0" eaLnBrk="1" latinLnBrk="0" hangingPunct="1">
        <a:defRPr sz="6100" kern="1200">
          <a:solidFill>
            <a:schemeClr val="tx1"/>
          </a:solidFill>
          <a:latin typeface="+mn-lt"/>
          <a:ea typeface="+mn-ea"/>
          <a:cs typeface="+mn-cs"/>
        </a:defRPr>
      </a:lvl7pPr>
      <a:lvl8pPr marL="10800540" algn="l" defTabSz="3085869" rtl="0" eaLnBrk="1" latinLnBrk="0" hangingPunct="1">
        <a:defRPr sz="6100" kern="1200">
          <a:solidFill>
            <a:schemeClr val="tx1"/>
          </a:solidFill>
          <a:latin typeface="+mn-lt"/>
          <a:ea typeface="+mn-ea"/>
          <a:cs typeface="+mn-cs"/>
        </a:defRPr>
      </a:lvl8pPr>
      <a:lvl9pPr marL="12343475" algn="l" defTabSz="3085869" rtl="0" eaLnBrk="1" latinLnBrk="0" hangingPunct="1">
        <a:defRPr sz="6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JPG"/><Relationship Id="rId18" Type="http://schemas.openxmlformats.org/officeDocument/2006/relationships/image" Target="../media/image16.png"/><Relationship Id="rId26" Type="http://schemas.openxmlformats.org/officeDocument/2006/relationships/chart" Target="../charts/chart6.xml"/><Relationship Id="rId3" Type="http://schemas.openxmlformats.org/officeDocument/2006/relationships/image" Target="../media/image1.jpg"/><Relationship Id="rId21" Type="http://schemas.openxmlformats.org/officeDocument/2006/relationships/image" Target="../media/image19.jpe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chart" Target="../charts/chart5.xml"/><Relationship Id="rId2" Type="http://schemas.openxmlformats.org/officeDocument/2006/relationships/chart" Target="../charts/chart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4.jpg"/><Relationship Id="rId11" Type="http://schemas.openxmlformats.org/officeDocument/2006/relationships/image" Target="../media/image9.png"/><Relationship Id="rId24" Type="http://schemas.openxmlformats.org/officeDocument/2006/relationships/chart" Target="../charts/chart4.xml"/><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chart" Target="../charts/chart3.xml"/><Relationship Id="rId10" Type="http://schemas.openxmlformats.org/officeDocument/2006/relationships/image" Target="../media/image8.jpe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jpeg"/><Relationship Id="rId14" Type="http://schemas.openxmlformats.org/officeDocument/2006/relationships/image" Target="../media/image12.png"/><Relationship Id="rId22"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Rectangle 171">
            <a:extLst>
              <a:ext uri="{FF2B5EF4-FFF2-40B4-BE49-F238E27FC236}">
                <a16:creationId xmlns:a16="http://schemas.microsoft.com/office/drawing/2014/main" id="{F38AB530-ECB3-476F-9C15-4C9BB893635B}"/>
              </a:ext>
            </a:extLst>
          </p:cNvPr>
          <p:cNvSpPr/>
          <p:nvPr/>
        </p:nvSpPr>
        <p:spPr>
          <a:xfrm>
            <a:off x="5126368" y="24033912"/>
            <a:ext cx="9141320" cy="5796073"/>
          </a:xfrm>
          <a:prstGeom prst="rect">
            <a:avLst/>
          </a:prstGeom>
          <a:solidFill>
            <a:srgbClr val="E8F4F8"/>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3" name="Rectangle 172">
            <a:extLst>
              <a:ext uri="{FF2B5EF4-FFF2-40B4-BE49-F238E27FC236}">
                <a16:creationId xmlns:a16="http://schemas.microsoft.com/office/drawing/2014/main" id="{5ECF6E64-A1B5-4835-9B44-9E1F810639CD}"/>
              </a:ext>
            </a:extLst>
          </p:cNvPr>
          <p:cNvSpPr/>
          <p:nvPr/>
        </p:nvSpPr>
        <p:spPr>
          <a:xfrm>
            <a:off x="5117642" y="26899119"/>
            <a:ext cx="9150045" cy="2926509"/>
          </a:xfrm>
          <a:prstGeom prst="rect">
            <a:avLst/>
          </a:prstGeom>
          <a:solidFill>
            <a:srgbClr val="FAF1F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177" name="Graphique 176">
            <a:extLst>
              <a:ext uri="{FF2B5EF4-FFF2-40B4-BE49-F238E27FC236}">
                <a16:creationId xmlns:a16="http://schemas.microsoft.com/office/drawing/2014/main" id="{167E5D7E-57C1-47F5-A695-3F1E6416A6A6}"/>
              </a:ext>
            </a:extLst>
          </p:cNvPr>
          <p:cNvGraphicFramePr>
            <a:graphicFrameLocks/>
          </p:cNvGraphicFramePr>
          <p:nvPr>
            <p:extLst>
              <p:ext uri="{D42A27DB-BD31-4B8C-83A1-F6EECF244321}">
                <p14:modId xmlns:p14="http://schemas.microsoft.com/office/powerpoint/2010/main" val="365436932"/>
              </p:ext>
            </p:extLst>
          </p:nvPr>
        </p:nvGraphicFramePr>
        <p:xfrm>
          <a:off x="10605811" y="24017456"/>
          <a:ext cx="3865172" cy="4060860"/>
        </p:xfrm>
        <a:graphic>
          <a:graphicData uri="http://schemas.openxmlformats.org/drawingml/2006/chart">
            <c:chart xmlns:c="http://schemas.openxmlformats.org/drawingml/2006/chart" xmlns:r="http://schemas.openxmlformats.org/officeDocument/2006/relationships" r:id="rId2"/>
          </a:graphicData>
        </a:graphic>
      </p:graphicFrame>
      <p:pic>
        <p:nvPicPr>
          <p:cNvPr id="124" name="Image 123">
            <a:extLst>
              <a:ext uri="{FF2B5EF4-FFF2-40B4-BE49-F238E27FC236}">
                <a16:creationId xmlns:a16="http://schemas.microsoft.com/office/drawing/2014/main" id="{60DF77C3-5F20-4B66-9256-BD91993BD96A}"/>
              </a:ext>
            </a:extLst>
          </p:cNvPr>
          <p:cNvPicPr>
            <a:picLocks noChangeAspect="1"/>
          </p:cNvPicPr>
          <p:nvPr/>
        </p:nvPicPr>
        <p:blipFill rotWithShape="1">
          <a:blip r:embed="rId3">
            <a:extLst>
              <a:ext uri="{28A0092B-C50C-407E-A947-70E740481C1C}">
                <a14:useLocalDpi xmlns:a14="http://schemas.microsoft.com/office/drawing/2010/main" val="0"/>
              </a:ext>
            </a:extLst>
          </a:blip>
          <a:srcRect t="14722" r="3875" b="17047"/>
          <a:stretch/>
        </p:blipFill>
        <p:spPr>
          <a:xfrm>
            <a:off x="11252321" y="31146679"/>
            <a:ext cx="10364297" cy="1235060"/>
          </a:xfrm>
          <a:prstGeom prst="rect">
            <a:avLst/>
          </a:prstGeom>
        </p:spPr>
      </p:pic>
      <p:sp>
        <p:nvSpPr>
          <p:cNvPr id="5" name="Rectangle 4"/>
          <p:cNvSpPr/>
          <p:nvPr/>
        </p:nvSpPr>
        <p:spPr>
          <a:xfrm>
            <a:off x="99459" y="14267"/>
            <a:ext cx="21503241" cy="3960499"/>
          </a:xfrm>
          <a:prstGeom prst="rect">
            <a:avLst/>
          </a:prstGeom>
          <a:solidFill>
            <a:srgbClr val="27566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9" rIns="68574" bIns="34289" rtlCol="0" anchor="ctr"/>
          <a:lstStyle/>
          <a:p>
            <a:pPr algn="ctr" fontAlgn="auto">
              <a:spcBef>
                <a:spcPts val="0"/>
              </a:spcBef>
              <a:spcAft>
                <a:spcPts val="0"/>
              </a:spcAft>
            </a:pPr>
            <a:endParaRPr lang="fr-FR">
              <a:solidFill>
                <a:prstClr val="white"/>
              </a:solidFill>
            </a:endParaRPr>
          </a:p>
        </p:txBody>
      </p:sp>
      <p:sp>
        <p:nvSpPr>
          <p:cNvPr id="24" name="ZoneTexte 23"/>
          <p:cNvSpPr txBox="1"/>
          <p:nvPr/>
        </p:nvSpPr>
        <p:spPr>
          <a:xfrm>
            <a:off x="5468786" y="3925105"/>
            <a:ext cx="15873407" cy="1031051"/>
          </a:xfrm>
          <a:prstGeom prst="rect">
            <a:avLst/>
          </a:prstGeom>
          <a:noFill/>
        </p:spPr>
        <p:txBody>
          <a:bodyPr wrap="square" rtlCol="0">
            <a:spAutoFit/>
          </a:bodyPr>
          <a:lstStyle/>
          <a:p>
            <a:pPr algn="ctr"/>
            <a:r>
              <a:rPr lang="fr-FR" i="1" dirty="0">
                <a:solidFill>
                  <a:srgbClr val="FF0000"/>
                </a:solidFill>
              </a:rPr>
              <a:t>Espace réservé au bandeau photos</a:t>
            </a:r>
          </a:p>
        </p:txBody>
      </p:sp>
      <p:sp>
        <p:nvSpPr>
          <p:cNvPr id="22" name="Rectangle 21"/>
          <p:cNvSpPr/>
          <p:nvPr/>
        </p:nvSpPr>
        <p:spPr>
          <a:xfrm>
            <a:off x="4987636" y="3699870"/>
            <a:ext cx="16632346" cy="143691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9" name="Rectangle 88">
            <a:extLst>
              <a:ext uri="{FF2B5EF4-FFF2-40B4-BE49-F238E27FC236}">
                <a16:creationId xmlns:a16="http://schemas.microsoft.com/office/drawing/2014/main" id="{F588A0AE-1379-491A-A05B-01116AAD2626}"/>
              </a:ext>
            </a:extLst>
          </p:cNvPr>
          <p:cNvSpPr/>
          <p:nvPr/>
        </p:nvSpPr>
        <p:spPr>
          <a:xfrm>
            <a:off x="14672798" y="3429317"/>
            <a:ext cx="1993526" cy="1712191"/>
          </a:xfrm>
          <a:prstGeom prst="rect">
            <a:avLst/>
          </a:prstGeom>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a:p>
        </p:txBody>
      </p:sp>
      <p:pic>
        <p:nvPicPr>
          <p:cNvPr id="90" name="Image 89">
            <a:extLst>
              <a:ext uri="{FF2B5EF4-FFF2-40B4-BE49-F238E27FC236}">
                <a16:creationId xmlns:a16="http://schemas.microsoft.com/office/drawing/2014/main" id="{1EC1F022-7CF7-4CE4-AE4A-15AC3DBCEE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673775" y="3456945"/>
            <a:ext cx="1974922" cy="1697843"/>
          </a:xfrm>
          <a:prstGeom prst="rect">
            <a:avLst/>
          </a:prstGeom>
          <a:ln>
            <a:solidFill>
              <a:schemeClr val="tx1"/>
            </a:solidFill>
          </a:ln>
        </p:spPr>
      </p:pic>
      <p:pic>
        <p:nvPicPr>
          <p:cNvPr id="2" name="Image 1"/>
          <p:cNvPicPr>
            <a:picLocks noChangeAspect="1"/>
          </p:cNvPicPr>
          <p:nvPr/>
        </p:nvPicPr>
        <p:blipFill>
          <a:blip r:embed="rId5"/>
          <a:stretch>
            <a:fillRect/>
          </a:stretch>
        </p:blipFill>
        <p:spPr>
          <a:xfrm>
            <a:off x="-45114" y="28540254"/>
            <a:ext cx="5069529" cy="3863796"/>
          </a:xfrm>
          <a:prstGeom prst="rect">
            <a:avLst/>
          </a:prstGeom>
          <a:solidFill>
            <a:schemeClr val="bg1"/>
          </a:solidFill>
        </p:spPr>
      </p:pic>
      <p:sp>
        <p:nvSpPr>
          <p:cNvPr id="4" name="Rectangle 3"/>
          <p:cNvSpPr>
            <a:spLocks noChangeAspect="1"/>
          </p:cNvSpPr>
          <p:nvPr/>
        </p:nvSpPr>
        <p:spPr>
          <a:xfrm>
            <a:off x="-28674" y="1"/>
            <a:ext cx="5052346" cy="32445942"/>
          </a:xfrm>
          <a:prstGeom prst="rect">
            <a:avLst/>
          </a:prstGeom>
          <a:solidFill>
            <a:srgbClr val="66C1BF"/>
          </a:solidFill>
          <a:ln>
            <a:noFill/>
          </a:ln>
        </p:spPr>
        <p:style>
          <a:lnRef idx="1">
            <a:schemeClr val="accent6"/>
          </a:lnRef>
          <a:fillRef idx="3">
            <a:schemeClr val="accent6"/>
          </a:fillRef>
          <a:effectRef idx="2">
            <a:schemeClr val="accent6"/>
          </a:effectRef>
          <a:fontRef idx="minor">
            <a:schemeClr val="lt1"/>
          </a:fontRef>
        </p:style>
        <p:txBody>
          <a:bodyPr lIns="68574" tIns="34289" rIns="68574" bIns="34289" rtlCol="0" anchor="ctr"/>
          <a:lstStyle/>
          <a:p>
            <a:pPr algn="ctr" fontAlgn="auto">
              <a:spcBef>
                <a:spcPts val="0"/>
              </a:spcBef>
              <a:spcAft>
                <a:spcPts val="0"/>
              </a:spcAft>
            </a:pPr>
            <a:endParaRPr lang="fr-FR">
              <a:solidFill>
                <a:prstClr val="white"/>
              </a:solidFill>
            </a:endParaRPr>
          </a:p>
        </p:txBody>
      </p:sp>
      <p:sp>
        <p:nvSpPr>
          <p:cNvPr id="7" name="ZoneTexte 6"/>
          <p:cNvSpPr txBox="1"/>
          <p:nvPr/>
        </p:nvSpPr>
        <p:spPr>
          <a:xfrm>
            <a:off x="4926600" y="-391350"/>
            <a:ext cx="16663532" cy="4224231"/>
          </a:xfrm>
          <a:prstGeom prst="rect">
            <a:avLst/>
          </a:prstGeom>
          <a:noFill/>
        </p:spPr>
        <p:txBody>
          <a:bodyPr wrap="square" lIns="68574" tIns="34289" rIns="68574" bIns="34289" rtlCol="0">
            <a:spAutoFit/>
          </a:bodyPr>
          <a:lstStyle/>
          <a:p>
            <a:pPr algn="ctr"/>
            <a:endParaRPr lang="fr-FR" sz="5400" b="1" dirty="0">
              <a:solidFill>
                <a:schemeClr val="bg1"/>
              </a:solidFill>
            </a:endParaRPr>
          </a:p>
          <a:p>
            <a:pPr algn="ctr"/>
            <a:r>
              <a:rPr lang="en-US" sz="5400" b="1" dirty="0">
                <a:solidFill>
                  <a:schemeClr val="bg1"/>
                </a:solidFill>
              </a:rPr>
              <a:t> PRIMABRA: Regulation of leaf primary metabolism and sink/source relationships during acclimation to drought stress in Brassicaceae 	</a:t>
            </a:r>
          </a:p>
          <a:p>
            <a:pPr algn="ctr" fontAlgn="auto">
              <a:spcBef>
                <a:spcPts val="0"/>
              </a:spcBef>
              <a:spcAft>
                <a:spcPts val="0"/>
              </a:spcAft>
            </a:pPr>
            <a:endParaRPr lang="fr-FR" sz="4800" b="1" dirty="0">
              <a:solidFill>
                <a:schemeClr val="bg1"/>
              </a:solidFill>
              <a:latin typeface="Arial" pitchFamily="34" charset="0"/>
              <a:cs typeface="Arial" pitchFamily="34" charset="0"/>
            </a:endParaRPr>
          </a:p>
        </p:txBody>
      </p:sp>
      <p:sp>
        <p:nvSpPr>
          <p:cNvPr id="20" name="ZoneTexte 30"/>
          <p:cNvSpPr txBox="1">
            <a:spLocks noChangeArrowheads="1"/>
          </p:cNvSpPr>
          <p:nvPr/>
        </p:nvSpPr>
        <p:spPr bwMode="auto">
          <a:xfrm>
            <a:off x="99459" y="4303826"/>
            <a:ext cx="4941171" cy="765427"/>
          </a:xfrm>
          <a:prstGeom prst="rect">
            <a:avLst/>
          </a:prstGeom>
          <a:noFill/>
          <a:ln w="9525">
            <a:noFill/>
            <a:miter lim="800000"/>
            <a:headEnd/>
            <a:tailEnd/>
          </a:ln>
        </p:spPr>
        <p:txBody>
          <a:bodyPr wrap="square" lIns="87464" tIns="43732" rIns="87464" bIns="43732">
            <a:spAutoFit/>
          </a:bodyPr>
          <a:lstStyle/>
          <a:p>
            <a:pPr algn="ctr"/>
            <a:r>
              <a:rPr lang="fr-FR" sz="4400" b="1" dirty="0">
                <a:solidFill>
                  <a:srgbClr val="163257"/>
                </a:solidFill>
                <a:latin typeface="Arial" pitchFamily="34" charset="0"/>
                <a:cs typeface="Arial" pitchFamily="34" charset="0"/>
              </a:rPr>
              <a:t>Mathieu AUBERT</a:t>
            </a:r>
          </a:p>
        </p:txBody>
      </p:sp>
      <p:sp>
        <p:nvSpPr>
          <p:cNvPr id="23" name="Rectangle 33"/>
          <p:cNvSpPr>
            <a:spLocks noChangeArrowheads="1"/>
          </p:cNvSpPr>
          <p:nvPr/>
        </p:nvSpPr>
        <p:spPr bwMode="auto">
          <a:xfrm>
            <a:off x="601483" y="7072420"/>
            <a:ext cx="3960494" cy="2215991"/>
          </a:xfrm>
          <a:prstGeom prst="rect">
            <a:avLst/>
          </a:prstGeom>
          <a:noFill/>
          <a:ln w="9525">
            <a:noFill/>
            <a:miter lim="800000"/>
            <a:headEnd/>
            <a:tailEnd/>
          </a:ln>
        </p:spPr>
        <p:txBody>
          <a:bodyPr wrap="square" lIns="0" tIns="0" rIns="0" bIns="0">
            <a:spAutoFit/>
          </a:bodyPr>
          <a:lstStyle/>
          <a:p>
            <a:pPr algn="ctr"/>
            <a:r>
              <a:rPr lang="fr-FR" sz="3600" b="1" dirty="0" err="1">
                <a:solidFill>
                  <a:schemeClr val="bg1"/>
                </a:solidFill>
                <a:latin typeface="Arial" pitchFamily="34" charset="0"/>
                <a:cs typeface="Arial" pitchFamily="34" charset="0"/>
              </a:rPr>
              <a:t>Funding</a:t>
            </a:r>
            <a:endParaRPr lang="fr-FR" sz="3600" b="1" dirty="0">
              <a:solidFill>
                <a:schemeClr val="bg1"/>
              </a:solidFill>
              <a:latin typeface="Arial" pitchFamily="34" charset="0"/>
              <a:cs typeface="Arial" pitchFamily="34" charset="0"/>
            </a:endParaRPr>
          </a:p>
          <a:p>
            <a:pPr algn="ctr"/>
            <a:r>
              <a:rPr lang="fr-FR" sz="3600" dirty="0">
                <a:solidFill>
                  <a:srgbClr val="163257"/>
                </a:solidFill>
                <a:latin typeface="Arial" pitchFamily="34" charset="0"/>
                <a:cs typeface="Arial" pitchFamily="34" charset="0"/>
              </a:rPr>
              <a:t>ARED-UR1</a:t>
            </a:r>
          </a:p>
          <a:p>
            <a:pPr algn="ctr"/>
            <a:r>
              <a:rPr lang="fr-FR" sz="3600" dirty="0">
                <a:solidFill>
                  <a:srgbClr val="163257"/>
                </a:solidFill>
                <a:latin typeface="Myriad Pro Cond" pitchFamily="34" charset="0"/>
              </a:rPr>
              <a:t> • </a:t>
            </a:r>
          </a:p>
          <a:p>
            <a:pPr algn="ctr"/>
            <a:r>
              <a:rPr lang="fr-FR" sz="3600" b="1" dirty="0">
                <a:solidFill>
                  <a:srgbClr val="163257"/>
                </a:solidFill>
                <a:latin typeface="Arial" pitchFamily="34" charset="0"/>
                <a:cs typeface="Arial" pitchFamily="34" charset="0"/>
              </a:rPr>
              <a:t>2021-2024</a:t>
            </a:r>
          </a:p>
        </p:txBody>
      </p:sp>
      <p:sp>
        <p:nvSpPr>
          <p:cNvPr id="25" name="Rectangle 32"/>
          <p:cNvSpPr>
            <a:spLocks noChangeArrowheads="1"/>
          </p:cNvSpPr>
          <p:nvPr/>
        </p:nvSpPr>
        <p:spPr bwMode="auto">
          <a:xfrm>
            <a:off x="99909" y="14573345"/>
            <a:ext cx="4785802" cy="16435268"/>
          </a:xfrm>
          <a:prstGeom prst="rect">
            <a:avLst/>
          </a:prstGeom>
          <a:noFill/>
          <a:ln w="9525">
            <a:noFill/>
            <a:miter lim="800000"/>
            <a:headEnd/>
            <a:tailEnd/>
          </a:ln>
        </p:spPr>
        <p:txBody>
          <a:bodyPr wrap="square" lIns="0" tIns="0" rIns="0" bIns="0">
            <a:spAutoFit/>
          </a:bodyPr>
          <a:lstStyle/>
          <a:p>
            <a:pPr algn="ctr">
              <a:spcAft>
                <a:spcPts val="575"/>
              </a:spcAft>
            </a:pPr>
            <a:r>
              <a:rPr lang="fr-FR" sz="3600" dirty="0">
                <a:solidFill>
                  <a:schemeClr val="bg1"/>
                </a:solidFill>
                <a:latin typeface="Arial" pitchFamily="34" charset="0"/>
                <a:cs typeface="Arial" pitchFamily="34" charset="0"/>
              </a:rPr>
              <a:t> </a:t>
            </a:r>
            <a:r>
              <a:rPr lang="fr-FR" sz="3600" dirty="0">
                <a:solidFill>
                  <a:srgbClr val="163257"/>
                </a:solidFill>
                <a:latin typeface="Arial" pitchFamily="34" charset="0"/>
                <a:cs typeface="Arial" pitchFamily="34" charset="0"/>
              </a:rPr>
              <a:t>INRAE – INSTITUT AGRO RENNES-ANGERS - Université de Rennes 1</a:t>
            </a:r>
          </a:p>
          <a:p>
            <a:pPr algn="r"/>
            <a:endParaRPr lang="fr-FR" sz="4000" dirty="0">
              <a:solidFill>
                <a:prstClr val="black"/>
              </a:solidFill>
              <a:latin typeface="Calibri" pitchFamily="34" charset="0"/>
            </a:endParaRPr>
          </a:p>
          <a:p>
            <a:pPr algn="ctr">
              <a:spcAft>
                <a:spcPts val="575"/>
              </a:spcAft>
            </a:pPr>
            <a:r>
              <a:rPr lang="fr-FR" sz="3600" b="1" dirty="0">
                <a:solidFill>
                  <a:srgbClr val="163257"/>
                </a:solidFill>
                <a:latin typeface="Arial" pitchFamily="34" charset="0"/>
                <a:cs typeface="Arial" pitchFamily="34" charset="0"/>
              </a:rPr>
              <a:t>RCA</a:t>
            </a:r>
          </a:p>
          <a:p>
            <a:pPr algn="ctr">
              <a:spcAft>
                <a:spcPts val="575"/>
              </a:spcAft>
            </a:pPr>
            <a:r>
              <a:rPr lang="fr-FR" sz="3600" b="1" dirty="0" err="1">
                <a:solidFill>
                  <a:schemeClr val="bg1"/>
                </a:solidFill>
                <a:latin typeface="Arial" pitchFamily="34" charset="0"/>
                <a:cs typeface="Arial" pitchFamily="34" charset="0"/>
              </a:rPr>
              <a:t>Yield</a:t>
            </a:r>
            <a:r>
              <a:rPr lang="fr-FR" sz="3600" b="1" dirty="0">
                <a:solidFill>
                  <a:schemeClr val="bg1"/>
                </a:solidFill>
                <a:latin typeface="Arial" pitchFamily="34" charset="0"/>
                <a:cs typeface="Arial" pitchFamily="34" charset="0"/>
              </a:rPr>
              <a:t> Under </a:t>
            </a:r>
            <a:r>
              <a:rPr lang="fr-FR" sz="3600" b="1" dirty="0" err="1">
                <a:solidFill>
                  <a:schemeClr val="bg1"/>
                </a:solidFill>
                <a:latin typeface="Arial" pitchFamily="34" charset="0"/>
                <a:cs typeface="Arial" pitchFamily="34" charset="0"/>
              </a:rPr>
              <a:t>Abiotic</a:t>
            </a:r>
            <a:r>
              <a:rPr lang="fr-FR" sz="3600" b="1" dirty="0">
                <a:solidFill>
                  <a:schemeClr val="bg1"/>
                </a:solidFill>
                <a:latin typeface="Arial" pitchFamily="34" charset="0"/>
                <a:cs typeface="Arial" pitchFamily="34" charset="0"/>
              </a:rPr>
              <a:t> Challenges</a:t>
            </a:r>
            <a:endParaRPr lang="fr-FR" sz="3600" b="1" i="1" dirty="0">
              <a:solidFill>
                <a:schemeClr val="bg1"/>
              </a:solidFill>
              <a:latin typeface="Arial" pitchFamily="34" charset="0"/>
              <a:cs typeface="Arial" pitchFamily="34" charset="0"/>
            </a:endParaRPr>
          </a:p>
          <a:p>
            <a:pPr algn="r"/>
            <a:endParaRPr lang="fr-FR" sz="4000" i="1" dirty="0">
              <a:solidFill>
                <a:prstClr val="black"/>
              </a:solidFill>
              <a:latin typeface="Myriad Pro Cond" pitchFamily="34" charset="0"/>
            </a:endParaRPr>
          </a:p>
          <a:p>
            <a:pPr algn="ctr"/>
            <a:r>
              <a:rPr lang="fr-FR" sz="3600" b="1" dirty="0">
                <a:solidFill>
                  <a:srgbClr val="163257"/>
                </a:solidFill>
                <a:latin typeface="Arial" pitchFamily="34" charset="0"/>
                <a:cs typeface="Arial" pitchFamily="34" charset="0"/>
              </a:rPr>
              <a:t>Direction</a:t>
            </a:r>
          </a:p>
          <a:p>
            <a:pPr algn="ctr"/>
            <a:r>
              <a:rPr lang="fr-FR" sz="2800" b="1" dirty="0">
                <a:solidFill>
                  <a:schemeClr val="bg1"/>
                </a:solidFill>
                <a:latin typeface="Arial" pitchFamily="34" charset="0"/>
                <a:cs typeface="Arial" pitchFamily="34" charset="0"/>
              </a:rPr>
              <a:t>Alain Bouchereau</a:t>
            </a:r>
          </a:p>
          <a:p>
            <a:pPr algn="ctr"/>
            <a:r>
              <a:rPr lang="fr-FR" sz="2800" b="1" dirty="0">
                <a:solidFill>
                  <a:schemeClr val="bg1"/>
                </a:solidFill>
                <a:latin typeface="Arial" pitchFamily="34" charset="0"/>
                <a:cs typeface="Arial" pitchFamily="34" charset="0"/>
              </a:rPr>
              <a:t>Younès Dellero</a:t>
            </a:r>
          </a:p>
          <a:p>
            <a:pPr algn="ctr"/>
            <a:endParaRPr lang="fr-FR" sz="3600" i="1" dirty="0">
              <a:solidFill>
                <a:prstClr val="black"/>
              </a:solidFill>
              <a:latin typeface="Arial" pitchFamily="34" charset="0"/>
              <a:cs typeface="Arial" pitchFamily="34" charset="0"/>
            </a:endParaRPr>
          </a:p>
          <a:p>
            <a:pPr algn="ctr"/>
            <a:r>
              <a:rPr lang="fr-FR" sz="3600" b="1" dirty="0" err="1">
                <a:solidFill>
                  <a:srgbClr val="163257"/>
                </a:solidFill>
                <a:latin typeface="Arial" pitchFamily="34" charset="0"/>
                <a:cs typeface="Arial" pitchFamily="34" charset="0"/>
              </a:rPr>
              <a:t>Partners</a:t>
            </a:r>
            <a:endParaRPr lang="fr-FR" sz="3600" b="1" dirty="0">
              <a:solidFill>
                <a:srgbClr val="163257"/>
              </a:solidFill>
              <a:latin typeface="Arial" pitchFamily="34" charset="0"/>
              <a:cs typeface="Arial" pitchFamily="34" charset="0"/>
            </a:endParaRPr>
          </a:p>
          <a:p>
            <a:pPr algn="ctr"/>
            <a:endParaRPr lang="fr-FR" sz="3600" i="1" dirty="0">
              <a:solidFill>
                <a:prstClr val="black"/>
              </a:solidFill>
              <a:latin typeface="Arial" pitchFamily="34" charset="0"/>
              <a:cs typeface="Arial" pitchFamily="34" charset="0"/>
            </a:endParaRPr>
          </a:p>
          <a:p>
            <a:pPr algn="ctr"/>
            <a:endParaRPr lang="fr-FR" sz="3600" i="1" dirty="0">
              <a:solidFill>
                <a:prstClr val="black"/>
              </a:solidFill>
              <a:latin typeface="Arial" pitchFamily="34" charset="0"/>
              <a:cs typeface="Arial" pitchFamily="34" charset="0"/>
            </a:endParaRPr>
          </a:p>
          <a:p>
            <a:pPr algn="ctr"/>
            <a:endParaRPr lang="fr-FR" sz="3600" i="1" dirty="0">
              <a:solidFill>
                <a:prstClr val="black"/>
              </a:solidFill>
              <a:latin typeface="Arial" pitchFamily="34" charset="0"/>
              <a:cs typeface="Arial" pitchFamily="34" charset="0"/>
            </a:endParaRPr>
          </a:p>
          <a:p>
            <a:pPr algn="ctr"/>
            <a:endParaRPr lang="fr-FR" sz="3600" i="1" dirty="0">
              <a:solidFill>
                <a:prstClr val="black"/>
              </a:solidFill>
              <a:latin typeface="Arial" pitchFamily="34" charset="0"/>
              <a:cs typeface="Arial" pitchFamily="34" charset="0"/>
            </a:endParaRPr>
          </a:p>
          <a:p>
            <a:pPr algn="ctr"/>
            <a:endParaRPr lang="fr-FR" sz="3600" i="1" dirty="0">
              <a:solidFill>
                <a:prstClr val="black"/>
              </a:solidFill>
              <a:latin typeface="Arial" pitchFamily="34" charset="0"/>
              <a:cs typeface="Arial" pitchFamily="34" charset="0"/>
            </a:endParaRPr>
          </a:p>
          <a:p>
            <a:pPr algn="ctr"/>
            <a:endParaRPr lang="fr-FR" sz="3600" i="1" dirty="0">
              <a:solidFill>
                <a:prstClr val="black"/>
              </a:solidFill>
              <a:latin typeface="Arial" pitchFamily="34" charset="0"/>
              <a:cs typeface="Arial" pitchFamily="34" charset="0"/>
            </a:endParaRPr>
          </a:p>
          <a:p>
            <a:pPr algn="ctr"/>
            <a:endParaRPr lang="fr-FR" sz="3600" i="1" dirty="0">
              <a:solidFill>
                <a:prstClr val="black"/>
              </a:solidFill>
              <a:latin typeface="Arial" pitchFamily="34" charset="0"/>
              <a:cs typeface="Arial" pitchFamily="34" charset="0"/>
            </a:endParaRPr>
          </a:p>
          <a:p>
            <a:pPr algn="ctr"/>
            <a:endParaRPr lang="fr-FR" sz="3600" i="1" dirty="0">
              <a:solidFill>
                <a:prstClr val="black"/>
              </a:solidFill>
              <a:latin typeface="Arial" pitchFamily="34" charset="0"/>
              <a:cs typeface="Arial" pitchFamily="34" charset="0"/>
            </a:endParaRPr>
          </a:p>
          <a:p>
            <a:pPr algn="ctr"/>
            <a:endParaRPr lang="fr-FR" sz="3600" i="1" dirty="0">
              <a:solidFill>
                <a:prstClr val="black"/>
              </a:solidFill>
              <a:latin typeface="Arial" pitchFamily="34" charset="0"/>
              <a:cs typeface="Arial" pitchFamily="34" charset="0"/>
            </a:endParaRPr>
          </a:p>
          <a:p>
            <a:pPr algn="ctr"/>
            <a:endParaRPr lang="fr-FR" sz="3600" i="1" dirty="0">
              <a:solidFill>
                <a:prstClr val="black"/>
              </a:solidFill>
              <a:latin typeface="Arial" pitchFamily="34" charset="0"/>
              <a:cs typeface="Arial" pitchFamily="34" charset="0"/>
            </a:endParaRPr>
          </a:p>
          <a:p>
            <a:pPr algn="ctr"/>
            <a:endParaRPr lang="fr-FR" sz="3600" i="1" dirty="0">
              <a:solidFill>
                <a:prstClr val="black"/>
              </a:solidFill>
              <a:latin typeface="Arial" pitchFamily="34" charset="0"/>
              <a:cs typeface="Arial" pitchFamily="34" charset="0"/>
            </a:endParaRPr>
          </a:p>
          <a:p>
            <a:pPr algn="ctr">
              <a:spcAft>
                <a:spcPts val="575"/>
              </a:spcAft>
            </a:pPr>
            <a:r>
              <a:rPr lang="fr-FR" sz="3600" b="1" dirty="0">
                <a:solidFill>
                  <a:srgbClr val="163257"/>
                </a:solidFill>
                <a:latin typeface="Arial" pitchFamily="34" charset="0"/>
                <a:cs typeface="Arial" pitchFamily="34" charset="0"/>
              </a:rPr>
              <a:t>Keywords</a:t>
            </a:r>
          </a:p>
          <a:p>
            <a:pPr algn="ctr">
              <a:spcAft>
                <a:spcPts val="575"/>
              </a:spcAft>
            </a:pPr>
            <a:r>
              <a:rPr lang="fr-FR" sz="2800" b="1" dirty="0" err="1">
                <a:solidFill>
                  <a:schemeClr val="bg1"/>
                </a:solidFill>
                <a:latin typeface="Arial" pitchFamily="34" charset="0"/>
                <a:cs typeface="Arial" pitchFamily="34" charset="0"/>
              </a:rPr>
              <a:t>Brassicaceae</a:t>
            </a:r>
            <a:r>
              <a:rPr lang="fr-FR" sz="2800" b="1" dirty="0">
                <a:solidFill>
                  <a:schemeClr val="bg1"/>
                </a:solidFill>
                <a:latin typeface="Arial" pitchFamily="34" charset="0"/>
                <a:cs typeface="Arial" pitchFamily="34" charset="0"/>
              </a:rPr>
              <a:t>, </a:t>
            </a:r>
            <a:r>
              <a:rPr lang="fr-FR" sz="2800" b="1" dirty="0" err="1">
                <a:solidFill>
                  <a:schemeClr val="bg1"/>
                </a:solidFill>
                <a:latin typeface="Arial" pitchFamily="34" charset="0"/>
                <a:cs typeface="Arial" pitchFamily="34" charset="0"/>
              </a:rPr>
              <a:t>physiology</a:t>
            </a:r>
            <a:r>
              <a:rPr lang="fr-FR" sz="2800" b="1" dirty="0">
                <a:solidFill>
                  <a:schemeClr val="bg1"/>
                </a:solidFill>
                <a:latin typeface="Arial" pitchFamily="34" charset="0"/>
                <a:cs typeface="Arial" pitchFamily="34" charset="0"/>
              </a:rPr>
              <a:t> , </a:t>
            </a:r>
            <a:r>
              <a:rPr lang="fr-FR" sz="2800" b="1" dirty="0" err="1">
                <a:solidFill>
                  <a:schemeClr val="bg1"/>
                </a:solidFill>
                <a:latin typeface="Arial" pitchFamily="34" charset="0"/>
                <a:cs typeface="Arial" pitchFamily="34" charset="0"/>
              </a:rPr>
              <a:t>metabolism</a:t>
            </a:r>
            <a:r>
              <a:rPr lang="fr-FR" sz="2800" b="1" dirty="0">
                <a:solidFill>
                  <a:schemeClr val="bg1"/>
                </a:solidFill>
                <a:latin typeface="Arial" pitchFamily="34" charset="0"/>
                <a:cs typeface="Arial" pitchFamily="34" charset="0"/>
              </a:rPr>
              <a:t>, </a:t>
            </a:r>
            <a:r>
              <a:rPr lang="fr-FR" sz="2800" b="1" dirty="0" err="1">
                <a:solidFill>
                  <a:schemeClr val="bg1"/>
                </a:solidFill>
                <a:latin typeface="Arial" pitchFamily="34" charset="0"/>
                <a:cs typeface="Arial" pitchFamily="34" charset="0"/>
              </a:rPr>
              <a:t>drought</a:t>
            </a:r>
            <a:r>
              <a:rPr lang="fr-FR" sz="2800" b="1" dirty="0">
                <a:solidFill>
                  <a:schemeClr val="bg1"/>
                </a:solidFill>
                <a:latin typeface="Arial" pitchFamily="34" charset="0"/>
                <a:cs typeface="Arial" pitchFamily="34" charset="0"/>
              </a:rPr>
              <a:t>, </a:t>
            </a:r>
            <a:r>
              <a:rPr lang="fr-FR" sz="2800" b="1" dirty="0" err="1">
                <a:solidFill>
                  <a:schemeClr val="bg1"/>
                </a:solidFill>
                <a:latin typeface="Arial" pitchFamily="34" charset="0"/>
                <a:cs typeface="Arial" pitchFamily="34" charset="0"/>
              </a:rPr>
              <a:t>fluxomic</a:t>
            </a:r>
            <a:endParaRPr lang="fr-FR" sz="2800" b="1" dirty="0">
              <a:solidFill>
                <a:schemeClr val="bg1"/>
              </a:solidFill>
              <a:latin typeface="Arial" pitchFamily="34" charset="0"/>
              <a:cs typeface="Arial" pitchFamily="34" charset="0"/>
            </a:endParaRPr>
          </a:p>
        </p:txBody>
      </p:sp>
      <p:sp>
        <p:nvSpPr>
          <p:cNvPr id="37" name="Rectangle 36"/>
          <p:cNvSpPr/>
          <p:nvPr/>
        </p:nvSpPr>
        <p:spPr>
          <a:xfrm>
            <a:off x="4968275" y="8395279"/>
            <a:ext cx="4859022" cy="769441"/>
          </a:xfrm>
          <a:prstGeom prst="rect">
            <a:avLst/>
          </a:prstGeom>
          <a:noFill/>
        </p:spPr>
        <p:txBody>
          <a:bodyPr wrap="none" lIns="91440" tIns="45720" rIns="91440" bIns="45720">
            <a:spAutoFit/>
          </a:bodyPr>
          <a:lstStyle/>
          <a:p>
            <a:pPr algn="ctr"/>
            <a:r>
              <a:rPr lang="fr-FR" sz="4400" b="1" cap="none" spc="0" dirty="0" err="1">
                <a:ln w="1905"/>
                <a:solidFill>
                  <a:srgbClr val="163257"/>
                </a:solidFill>
                <a:effectLst>
                  <a:innerShdw blurRad="69850" dist="43180" dir="5400000">
                    <a:srgbClr val="000000">
                      <a:alpha val="65000"/>
                    </a:srgbClr>
                  </a:innerShdw>
                </a:effectLst>
                <a:latin typeface="Arial" pitchFamily="34" charset="0"/>
                <a:cs typeface="Arial" pitchFamily="34" charset="0"/>
              </a:rPr>
              <a:t>Scientific</a:t>
            </a:r>
            <a:r>
              <a:rPr lang="fr-FR" sz="4400" b="1" cap="none" spc="0" dirty="0">
                <a:ln w="1905"/>
                <a:solidFill>
                  <a:srgbClr val="163257"/>
                </a:solidFill>
                <a:effectLst>
                  <a:innerShdw blurRad="69850" dist="43180" dir="5400000">
                    <a:srgbClr val="000000">
                      <a:alpha val="65000"/>
                    </a:srgbClr>
                  </a:innerShdw>
                </a:effectLst>
                <a:latin typeface="Arial" pitchFamily="34" charset="0"/>
                <a:cs typeface="Arial" pitchFamily="34" charset="0"/>
              </a:rPr>
              <a:t> </a:t>
            </a:r>
            <a:r>
              <a:rPr lang="fr-FR" sz="4400" b="1" dirty="0" err="1">
                <a:ln w="1905"/>
                <a:solidFill>
                  <a:srgbClr val="163257"/>
                </a:solidFill>
                <a:effectLst>
                  <a:innerShdw blurRad="69850" dist="43180" dir="5400000">
                    <a:srgbClr val="000000">
                      <a:alpha val="65000"/>
                    </a:srgbClr>
                  </a:innerShdw>
                </a:effectLst>
                <a:latin typeface="Arial" pitchFamily="34" charset="0"/>
                <a:cs typeface="Arial" pitchFamily="34" charset="0"/>
              </a:rPr>
              <a:t>context</a:t>
            </a:r>
            <a:endParaRPr lang="fr-FR" sz="4400" b="1" cap="none" spc="0" dirty="0">
              <a:ln w="1905"/>
              <a:solidFill>
                <a:srgbClr val="163257"/>
              </a:solidFill>
              <a:effectLst>
                <a:innerShdw blurRad="69850" dist="43180" dir="5400000">
                  <a:srgbClr val="000000">
                    <a:alpha val="65000"/>
                  </a:srgbClr>
                </a:innerShdw>
              </a:effectLst>
              <a:latin typeface="Arial" pitchFamily="34" charset="0"/>
              <a:cs typeface="Arial" pitchFamily="34" charset="0"/>
            </a:endParaRPr>
          </a:p>
        </p:txBody>
      </p:sp>
      <p:sp>
        <p:nvSpPr>
          <p:cNvPr id="38" name="Rectangle 37"/>
          <p:cNvSpPr/>
          <p:nvPr/>
        </p:nvSpPr>
        <p:spPr>
          <a:xfrm>
            <a:off x="5117643" y="17133259"/>
            <a:ext cx="3041217" cy="769441"/>
          </a:xfrm>
          <a:prstGeom prst="rect">
            <a:avLst/>
          </a:prstGeom>
          <a:noFill/>
        </p:spPr>
        <p:txBody>
          <a:bodyPr wrap="none" lIns="91440" tIns="45720" rIns="91440" bIns="45720">
            <a:spAutoFit/>
          </a:bodyPr>
          <a:lstStyle/>
          <a:p>
            <a:pPr algn="ctr"/>
            <a:r>
              <a:rPr lang="fr-FR" sz="4400" b="1" cap="none" spc="0" dirty="0">
                <a:ln w="1905"/>
                <a:solidFill>
                  <a:srgbClr val="163257"/>
                </a:solidFill>
                <a:effectLst>
                  <a:innerShdw blurRad="69850" dist="43180" dir="5400000">
                    <a:srgbClr val="000000">
                      <a:alpha val="65000"/>
                    </a:srgbClr>
                  </a:innerShdw>
                </a:effectLst>
                <a:latin typeface="Arial" pitchFamily="34" charset="0"/>
                <a:cs typeface="Arial" pitchFamily="34" charset="0"/>
              </a:rPr>
              <a:t>Objectives</a:t>
            </a:r>
          </a:p>
        </p:txBody>
      </p:sp>
      <p:sp>
        <p:nvSpPr>
          <p:cNvPr id="40" name="Rectangle 39"/>
          <p:cNvSpPr/>
          <p:nvPr/>
        </p:nvSpPr>
        <p:spPr>
          <a:xfrm>
            <a:off x="5075240" y="29767264"/>
            <a:ext cx="3669595" cy="769441"/>
          </a:xfrm>
          <a:prstGeom prst="rect">
            <a:avLst/>
          </a:prstGeom>
          <a:noFill/>
        </p:spPr>
        <p:txBody>
          <a:bodyPr wrap="none" lIns="91440" tIns="45720" rIns="91440" bIns="45720">
            <a:spAutoFit/>
          </a:bodyPr>
          <a:lstStyle/>
          <a:p>
            <a:pPr algn="ctr"/>
            <a:r>
              <a:rPr lang="fr-FR" sz="4400" b="1" dirty="0">
                <a:ln w="1905"/>
                <a:solidFill>
                  <a:srgbClr val="163257"/>
                </a:solidFill>
                <a:effectLst>
                  <a:innerShdw blurRad="69850" dist="43180" dir="5400000">
                    <a:srgbClr val="000000">
                      <a:alpha val="65000"/>
                    </a:srgbClr>
                  </a:innerShdw>
                </a:effectLst>
                <a:latin typeface="Arial" pitchFamily="34" charset="0"/>
                <a:cs typeface="Arial" pitchFamily="34" charset="0"/>
              </a:rPr>
              <a:t>Perspectives</a:t>
            </a:r>
          </a:p>
        </p:txBody>
      </p:sp>
      <p:cxnSp>
        <p:nvCxnSpPr>
          <p:cNvPr id="27" name="Connecteur droit 26"/>
          <p:cNvCxnSpPr/>
          <p:nvPr/>
        </p:nvCxnSpPr>
        <p:spPr>
          <a:xfrm flipV="1">
            <a:off x="5008850" y="5762955"/>
            <a:ext cx="16579026" cy="60902"/>
          </a:xfrm>
          <a:prstGeom prst="line">
            <a:avLst/>
          </a:prstGeom>
        </p:spPr>
        <p:style>
          <a:lnRef idx="3">
            <a:schemeClr val="accent5"/>
          </a:lnRef>
          <a:fillRef idx="0">
            <a:schemeClr val="accent5"/>
          </a:fillRef>
          <a:effectRef idx="2">
            <a:schemeClr val="accent5"/>
          </a:effectRef>
          <a:fontRef idx="minor">
            <a:schemeClr val="tx1"/>
          </a:fontRef>
        </p:style>
      </p:cxnSp>
      <p:cxnSp>
        <p:nvCxnSpPr>
          <p:cNvPr id="43" name="Connecteur droit 42"/>
          <p:cNvCxnSpPr/>
          <p:nvPr/>
        </p:nvCxnSpPr>
        <p:spPr>
          <a:xfrm flipV="1">
            <a:off x="5024415" y="9068219"/>
            <a:ext cx="16579027" cy="60902"/>
          </a:xfrm>
          <a:prstGeom prst="line">
            <a:avLst/>
          </a:prstGeom>
        </p:spPr>
        <p:style>
          <a:lnRef idx="3">
            <a:schemeClr val="accent5"/>
          </a:lnRef>
          <a:fillRef idx="0">
            <a:schemeClr val="accent5"/>
          </a:fillRef>
          <a:effectRef idx="2">
            <a:schemeClr val="accent5"/>
          </a:effectRef>
          <a:fontRef idx="minor">
            <a:schemeClr val="tx1"/>
          </a:fontRef>
        </p:style>
      </p:cxnSp>
      <p:cxnSp>
        <p:nvCxnSpPr>
          <p:cNvPr id="44" name="Connecteur droit 43"/>
          <p:cNvCxnSpPr/>
          <p:nvPr/>
        </p:nvCxnSpPr>
        <p:spPr>
          <a:xfrm flipV="1">
            <a:off x="5024422" y="17837447"/>
            <a:ext cx="16579027" cy="60902"/>
          </a:xfrm>
          <a:prstGeom prst="line">
            <a:avLst/>
          </a:prstGeom>
        </p:spPr>
        <p:style>
          <a:lnRef idx="3">
            <a:schemeClr val="accent5"/>
          </a:lnRef>
          <a:fillRef idx="0">
            <a:schemeClr val="accent5"/>
          </a:fillRef>
          <a:effectRef idx="2">
            <a:schemeClr val="accent5"/>
          </a:effectRef>
          <a:fontRef idx="minor">
            <a:schemeClr val="tx1"/>
          </a:fontRef>
        </p:style>
      </p:cxnSp>
      <p:cxnSp>
        <p:nvCxnSpPr>
          <p:cNvPr id="45" name="Connecteur droit 44"/>
          <p:cNvCxnSpPr/>
          <p:nvPr/>
        </p:nvCxnSpPr>
        <p:spPr>
          <a:xfrm flipV="1">
            <a:off x="5008845" y="23800695"/>
            <a:ext cx="16579029" cy="60902"/>
          </a:xfrm>
          <a:prstGeom prst="line">
            <a:avLst/>
          </a:prstGeom>
        </p:spPr>
        <p:style>
          <a:lnRef idx="3">
            <a:schemeClr val="accent5"/>
          </a:lnRef>
          <a:fillRef idx="0">
            <a:schemeClr val="accent5"/>
          </a:fillRef>
          <a:effectRef idx="2">
            <a:schemeClr val="accent5"/>
          </a:effectRef>
          <a:fontRef idx="minor">
            <a:schemeClr val="tx1"/>
          </a:fontRef>
        </p:style>
      </p:cxnSp>
      <p:cxnSp>
        <p:nvCxnSpPr>
          <p:cNvPr id="46" name="Connecteur droit 45"/>
          <p:cNvCxnSpPr/>
          <p:nvPr/>
        </p:nvCxnSpPr>
        <p:spPr>
          <a:xfrm flipV="1">
            <a:off x="5008850" y="30388426"/>
            <a:ext cx="16579024" cy="60902"/>
          </a:xfrm>
          <a:prstGeom prst="line">
            <a:avLst/>
          </a:prstGeom>
        </p:spPr>
        <p:style>
          <a:lnRef idx="3">
            <a:schemeClr val="accent5"/>
          </a:lnRef>
          <a:fillRef idx="0">
            <a:schemeClr val="accent5"/>
          </a:fillRef>
          <a:effectRef idx="2">
            <a:schemeClr val="accent5"/>
          </a:effectRef>
          <a:fontRef idx="minor">
            <a:schemeClr val="tx1"/>
          </a:fontRef>
        </p:style>
      </p:cxnSp>
      <p:sp>
        <p:nvSpPr>
          <p:cNvPr id="41" name="Rectangle 40"/>
          <p:cNvSpPr/>
          <p:nvPr/>
        </p:nvSpPr>
        <p:spPr>
          <a:xfrm>
            <a:off x="5036536" y="5157164"/>
            <a:ext cx="8124607" cy="769441"/>
          </a:xfrm>
          <a:prstGeom prst="rect">
            <a:avLst/>
          </a:prstGeom>
          <a:noFill/>
        </p:spPr>
        <p:txBody>
          <a:bodyPr wrap="square" lIns="91440" tIns="45720" rIns="91440" bIns="45720">
            <a:spAutoFit/>
          </a:bodyPr>
          <a:lstStyle/>
          <a:p>
            <a:r>
              <a:rPr lang="fr-FR" sz="4400" b="1" cap="none" spc="0" dirty="0">
                <a:ln w="1905"/>
                <a:solidFill>
                  <a:srgbClr val="163257"/>
                </a:solidFill>
                <a:effectLst>
                  <a:innerShdw blurRad="69850" dist="43180" dir="5400000">
                    <a:srgbClr val="000000">
                      <a:alpha val="65000"/>
                    </a:srgbClr>
                  </a:innerShdw>
                </a:effectLst>
                <a:latin typeface="Arial" pitchFamily="34" charset="0"/>
                <a:cs typeface="Arial" pitchFamily="34" charset="0"/>
              </a:rPr>
              <a:t>Social-</a:t>
            </a:r>
            <a:r>
              <a:rPr lang="fr-FR" sz="4400" b="1" cap="none" spc="0" dirty="0" err="1">
                <a:ln w="1905"/>
                <a:solidFill>
                  <a:srgbClr val="163257"/>
                </a:solidFill>
                <a:effectLst>
                  <a:innerShdw blurRad="69850" dist="43180" dir="5400000">
                    <a:srgbClr val="000000">
                      <a:alpha val="65000"/>
                    </a:srgbClr>
                  </a:innerShdw>
                </a:effectLst>
                <a:latin typeface="Arial" pitchFamily="34" charset="0"/>
                <a:cs typeface="Arial" pitchFamily="34" charset="0"/>
              </a:rPr>
              <a:t>economic</a:t>
            </a:r>
            <a:r>
              <a:rPr lang="fr-FR" sz="4400" b="1" cap="none" spc="0" dirty="0">
                <a:ln w="1905"/>
                <a:solidFill>
                  <a:srgbClr val="163257"/>
                </a:solidFill>
                <a:effectLst>
                  <a:innerShdw blurRad="69850" dist="43180" dir="5400000">
                    <a:srgbClr val="000000">
                      <a:alpha val="65000"/>
                    </a:srgbClr>
                  </a:innerShdw>
                </a:effectLst>
                <a:latin typeface="Arial" pitchFamily="34" charset="0"/>
                <a:cs typeface="Arial" pitchFamily="34" charset="0"/>
              </a:rPr>
              <a:t> </a:t>
            </a:r>
            <a:r>
              <a:rPr lang="fr-FR" sz="4400" b="1" cap="none" spc="0" dirty="0" err="1">
                <a:ln w="1905"/>
                <a:solidFill>
                  <a:srgbClr val="163257"/>
                </a:solidFill>
                <a:effectLst>
                  <a:innerShdw blurRad="69850" dist="43180" dir="5400000">
                    <a:srgbClr val="000000">
                      <a:alpha val="65000"/>
                    </a:srgbClr>
                  </a:innerShdw>
                </a:effectLst>
                <a:latin typeface="Arial" pitchFamily="34" charset="0"/>
                <a:cs typeface="Arial" pitchFamily="34" charset="0"/>
              </a:rPr>
              <a:t>context</a:t>
            </a:r>
            <a:endParaRPr lang="fr-FR" sz="4400" b="1" cap="none" spc="0" dirty="0">
              <a:ln w="1905"/>
              <a:solidFill>
                <a:srgbClr val="163257"/>
              </a:solidFill>
              <a:effectLst>
                <a:innerShdw blurRad="69850" dist="43180" dir="5400000">
                  <a:srgbClr val="000000">
                    <a:alpha val="65000"/>
                  </a:srgbClr>
                </a:innerShdw>
              </a:effectLst>
              <a:latin typeface="Arial" pitchFamily="34" charset="0"/>
              <a:cs typeface="Arial" pitchFamily="34" charset="0"/>
            </a:endParaRPr>
          </a:p>
        </p:txBody>
      </p:sp>
      <p:sp>
        <p:nvSpPr>
          <p:cNvPr id="42" name="Rectangle 41"/>
          <p:cNvSpPr/>
          <p:nvPr/>
        </p:nvSpPr>
        <p:spPr>
          <a:xfrm>
            <a:off x="5109879" y="23146844"/>
            <a:ext cx="2223686" cy="769441"/>
          </a:xfrm>
          <a:prstGeom prst="rect">
            <a:avLst/>
          </a:prstGeom>
          <a:noFill/>
        </p:spPr>
        <p:txBody>
          <a:bodyPr wrap="none" lIns="91440" tIns="45720" rIns="91440" bIns="45720">
            <a:spAutoFit/>
          </a:bodyPr>
          <a:lstStyle/>
          <a:p>
            <a:pPr algn="ctr"/>
            <a:r>
              <a:rPr lang="fr-FR" sz="4400" b="1" dirty="0" err="1">
                <a:ln w="1905"/>
                <a:solidFill>
                  <a:srgbClr val="163257"/>
                </a:solidFill>
                <a:effectLst>
                  <a:innerShdw blurRad="69850" dist="43180" dir="5400000">
                    <a:srgbClr val="000000">
                      <a:alpha val="65000"/>
                    </a:srgbClr>
                  </a:innerShdw>
                </a:effectLst>
                <a:latin typeface="Arial" pitchFamily="34" charset="0"/>
                <a:cs typeface="Arial" pitchFamily="34" charset="0"/>
              </a:rPr>
              <a:t>Results</a:t>
            </a:r>
            <a:endParaRPr lang="fr-FR" sz="4400" b="1" dirty="0">
              <a:ln w="1905"/>
              <a:solidFill>
                <a:srgbClr val="163257"/>
              </a:solidFill>
              <a:effectLst>
                <a:innerShdw blurRad="69850" dist="43180" dir="5400000">
                  <a:srgbClr val="000000">
                    <a:alpha val="65000"/>
                  </a:srgbClr>
                </a:innerShdw>
              </a:effectLst>
              <a:latin typeface="Arial" pitchFamily="34" charset="0"/>
              <a:cs typeface="Arial" pitchFamily="34" charset="0"/>
            </a:endParaRPr>
          </a:p>
        </p:txBody>
      </p:sp>
      <p:pic>
        <p:nvPicPr>
          <p:cNvPr id="3" name="Imag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40380" y="5442602"/>
            <a:ext cx="1282700" cy="762000"/>
          </a:xfrm>
          <a:prstGeom prst="rect">
            <a:avLst/>
          </a:prstGeom>
        </p:spPr>
      </p:pic>
      <p:pic>
        <p:nvPicPr>
          <p:cNvPr id="48" name="Image 4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38121" y="10061706"/>
            <a:ext cx="2362666" cy="1187169"/>
          </a:xfrm>
          <a:prstGeom prst="rect">
            <a:avLst/>
          </a:prstGeom>
        </p:spPr>
      </p:pic>
      <p:sp>
        <p:nvSpPr>
          <p:cNvPr id="6" name="ZoneTexte 5"/>
          <p:cNvSpPr txBox="1"/>
          <p:nvPr/>
        </p:nvSpPr>
        <p:spPr>
          <a:xfrm>
            <a:off x="219124" y="11595922"/>
            <a:ext cx="4725212" cy="2062103"/>
          </a:xfrm>
          <a:prstGeom prst="rect">
            <a:avLst/>
          </a:prstGeom>
          <a:noFill/>
        </p:spPr>
        <p:txBody>
          <a:bodyPr wrap="square" rtlCol="0">
            <a:spAutoFit/>
          </a:bodyPr>
          <a:lstStyle/>
          <a:p>
            <a:pPr algn="ctr"/>
            <a:r>
              <a:rPr lang="fr-FR" sz="4400" b="1" dirty="0">
                <a:solidFill>
                  <a:srgbClr val="163257"/>
                </a:solidFill>
                <a:latin typeface="Arial" pitchFamily="34" charset="0"/>
                <a:cs typeface="Arial" pitchFamily="34" charset="0"/>
              </a:rPr>
              <a:t>UMR IGEPP</a:t>
            </a:r>
          </a:p>
          <a:p>
            <a:pPr algn="ctr"/>
            <a:r>
              <a:rPr lang="fr-FR" sz="2800" b="1" dirty="0">
                <a:solidFill>
                  <a:schemeClr val="bg1"/>
                </a:solidFill>
                <a:latin typeface="Arial" pitchFamily="34" charset="0"/>
                <a:cs typeface="Arial" pitchFamily="34" charset="0"/>
              </a:rPr>
              <a:t>Institute for </a:t>
            </a:r>
            <a:r>
              <a:rPr lang="fr-FR" sz="2800" b="1" dirty="0" err="1">
                <a:solidFill>
                  <a:schemeClr val="bg1"/>
                </a:solidFill>
                <a:latin typeface="Arial" pitchFamily="34" charset="0"/>
                <a:cs typeface="Arial" pitchFamily="34" charset="0"/>
              </a:rPr>
              <a:t>Genetics</a:t>
            </a:r>
            <a:r>
              <a:rPr lang="fr-FR" sz="2800" b="1" dirty="0">
                <a:solidFill>
                  <a:schemeClr val="bg1"/>
                </a:solidFill>
                <a:latin typeface="Arial" pitchFamily="34" charset="0"/>
                <a:cs typeface="Arial" pitchFamily="34" charset="0"/>
              </a:rPr>
              <a:t>, </a:t>
            </a:r>
            <a:r>
              <a:rPr lang="fr-FR" sz="2800" b="1" dirty="0" err="1">
                <a:solidFill>
                  <a:schemeClr val="bg1"/>
                </a:solidFill>
                <a:latin typeface="Arial" pitchFamily="34" charset="0"/>
                <a:cs typeface="Arial" pitchFamily="34" charset="0"/>
              </a:rPr>
              <a:t>Environment</a:t>
            </a:r>
            <a:r>
              <a:rPr lang="fr-FR" sz="2800" b="1" dirty="0">
                <a:solidFill>
                  <a:schemeClr val="bg1"/>
                </a:solidFill>
                <a:latin typeface="Arial" pitchFamily="34" charset="0"/>
                <a:cs typeface="Arial" pitchFamily="34" charset="0"/>
              </a:rPr>
              <a:t> and Plant Protection</a:t>
            </a:r>
          </a:p>
        </p:txBody>
      </p:sp>
      <p:sp>
        <p:nvSpPr>
          <p:cNvPr id="8" name="ZoneTexte 7"/>
          <p:cNvSpPr txBox="1"/>
          <p:nvPr/>
        </p:nvSpPr>
        <p:spPr>
          <a:xfrm>
            <a:off x="623937" y="360045"/>
            <a:ext cx="3464066" cy="3185487"/>
          </a:xfrm>
          <a:prstGeom prst="rect">
            <a:avLst/>
          </a:prstGeom>
          <a:noFill/>
        </p:spPr>
        <p:txBody>
          <a:bodyPr wrap="square" rtlCol="0">
            <a:spAutoFit/>
          </a:bodyPr>
          <a:lstStyle/>
          <a:p>
            <a:pPr algn="ctr"/>
            <a:endParaRPr lang="fr-FR" dirty="0">
              <a:solidFill>
                <a:schemeClr val="bg1"/>
              </a:solidFill>
            </a:endParaRPr>
          </a:p>
          <a:p>
            <a:pPr algn="ctr"/>
            <a:r>
              <a:rPr lang="fr-FR" dirty="0">
                <a:solidFill>
                  <a:schemeClr val="bg1"/>
                </a:solidFill>
              </a:rPr>
              <a:t>Photo</a:t>
            </a:r>
          </a:p>
          <a:p>
            <a:pPr algn="ctr"/>
            <a:r>
              <a:rPr lang="fr-FR" sz="1800" dirty="0">
                <a:solidFill>
                  <a:schemeClr val="bg1"/>
                </a:solidFill>
              </a:rPr>
              <a:t>(format carré)</a:t>
            </a:r>
            <a:endParaRPr lang="fr-FR" dirty="0"/>
          </a:p>
          <a:p>
            <a:endParaRPr lang="fr-FR" dirty="0"/>
          </a:p>
        </p:txBody>
      </p:sp>
      <p:sp>
        <p:nvSpPr>
          <p:cNvPr id="9" name="ZoneTexte 8">
            <a:extLst>
              <a:ext uri="{FF2B5EF4-FFF2-40B4-BE49-F238E27FC236}">
                <a16:creationId xmlns:a16="http://schemas.microsoft.com/office/drawing/2014/main" id="{89DE0E34-2EA0-4B9E-B57B-E2E7DC94190F}"/>
              </a:ext>
            </a:extLst>
          </p:cNvPr>
          <p:cNvSpPr txBox="1"/>
          <p:nvPr/>
        </p:nvSpPr>
        <p:spPr>
          <a:xfrm>
            <a:off x="5159326" y="5985075"/>
            <a:ext cx="16194601" cy="2492990"/>
          </a:xfrm>
          <a:prstGeom prst="rect">
            <a:avLst/>
          </a:prstGeom>
          <a:noFill/>
        </p:spPr>
        <p:txBody>
          <a:bodyPr wrap="square" rtlCol="0">
            <a:spAutoFit/>
          </a:bodyPr>
          <a:lstStyle/>
          <a:p>
            <a:pPr algn="just"/>
            <a:r>
              <a:rPr lang="en-US" sz="2600" dirty="0">
                <a:latin typeface="+mn-lt"/>
              </a:rPr>
              <a:t>Winter Oilseed Rape (OSR) is a major oleaginous crop cultivated in the world, Its seeds have important applications for human and animal nutrition, cosmetics and biofuels (seed oil and seed cake). However, its grain yield potential is threatened by global climate change, notably by drought at both vegetative and reproductive stages. While drought at the reproductive stage has a direct impact on the final seed yield, drought at the vegetative stage still remains important for grain yield establishment. Recent results from the team showed an important correlation between this autumnal biomass accumulation and the final grain yield of OSR grown under different field environments.</a:t>
            </a:r>
            <a:endParaRPr lang="fr-FR" sz="2600" dirty="0">
              <a:latin typeface="+mn-lt"/>
            </a:endParaRPr>
          </a:p>
        </p:txBody>
      </p:sp>
      <p:sp>
        <p:nvSpPr>
          <p:cNvPr id="10" name="ZoneTexte 9">
            <a:extLst>
              <a:ext uri="{FF2B5EF4-FFF2-40B4-BE49-F238E27FC236}">
                <a16:creationId xmlns:a16="http://schemas.microsoft.com/office/drawing/2014/main" id="{6F4C3F10-A669-4166-AE37-94D833A258DC}"/>
              </a:ext>
            </a:extLst>
          </p:cNvPr>
          <p:cNvSpPr txBox="1"/>
          <p:nvPr/>
        </p:nvSpPr>
        <p:spPr>
          <a:xfrm>
            <a:off x="5104891" y="18023664"/>
            <a:ext cx="16301022" cy="2492990"/>
          </a:xfrm>
          <a:prstGeom prst="rect">
            <a:avLst/>
          </a:prstGeom>
          <a:noFill/>
        </p:spPr>
        <p:txBody>
          <a:bodyPr wrap="square" rtlCol="0">
            <a:spAutoFit/>
          </a:bodyPr>
          <a:lstStyle/>
          <a:p>
            <a:pPr algn="just"/>
            <a:r>
              <a:rPr lang="en-US" sz="2600" dirty="0">
                <a:latin typeface="+mn-lt"/>
              </a:rPr>
              <a:t>Using the OSR cultivar AVISO, the objectives of my PhD are to:</a:t>
            </a:r>
            <a:endParaRPr lang="fr-FR" sz="2600" dirty="0">
              <a:latin typeface="+mn-lt"/>
            </a:endParaRPr>
          </a:p>
          <a:p>
            <a:pPr lvl="1" algn="just"/>
            <a:r>
              <a:rPr lang="en-US" sz="2600" b="1" dirty="0">
                <a:latin typeface="+mn-lt"/>
              </a:rPr>
              <a:t>1. </a:t>
            </a:r>
            <a:r>
              <a:rPr lang="en-US" sz="2600" dirty="0">
                <a:latin typeface="+mn-lt"/>
              </a:rPr>
              <a:t>Characterize the impact of drought stress on the physiological status of sink and sources leaves</a:t>
            </a:r>
            <a:endParaRPr lang="fr-FR" sz="2600" dirty="0">
              <a:latin typeface="+mn-lt"/>
            </a:endParaRPr>
          </a:p>
          <a:p>
            <a:pPr lvl="1" algn="just"/>
            <a:r>
              <a:rPr lang="en-US" sz="2600" b="1" dirty="0">
                <a:latin typeface="+mn-lt"/>
              </a:rPr>
              <a:t>2. </a:t>
            </a:r>
            <a:r>
              <a:rPr lang="en-US" sz="2600" dirty="0">
                <a:latin typeface="+mn-lt"/>
              </a:rPr>
              <a:t>Characterize the impact of drought stress on the tricarboxylic acid cycle in sink and source leaves</a:t>
            </a:r>
            <a:endParaRPr lang="fr-FR" sz="2600" dirty="0">
              <a:latin typeface="+mn-lt"/>
            </a:endParaRPr>
          </a:p>
          <a:p>
            <a:pPr lvl="1" algn="just"/>
            <a:r>
              <a:rPr lang="en-US" sz="2600" b="1" dirty="0">
                <a:latin typeface="+mn-lt"/>
              </a:rPr>
              <a:t>3. </a:t>
            </a:r>
            <a:r>
              <a:rPr lang="en-US" sz="2600" dirty="0">
                <a:latin typeface="+mn-lt"/>
              </a:rPr>
              <a:t>Model metabolic fluxes within the tricarboxylic acid cycle in sink and source leaves using </a:t>
            </a:r>
            <a:r>
              <a:rPr lang="en-US" sz="2600" baseline="30000" dirty="0">
                <a:latin typeface="+mn-lt"/>
              </a:rPr>
              <a:t>13</a:t>
            </a:r>
            <a:r>
              <a:rPr lang="en-US" sz="2600" dirty="0">
                <a:latin typeface="+mn-lt"/>
              </a:rPr>
              <a:t>C labelling approaches</a:t>
            </a:r>
            <a:endParaRPr lang="fr-FR" sz="2600" dirty="0">
              <a:latin typeface="+mn-lt"/>
            </a:endParaRPr>
          </a:p>
          <a:p>
            <a:pPr lvl="1" algn="just"/>
            <a:r>
              <a:rPr lang="en-US" sz="2600" b="1" dirty="0">
                <a:latin typeface="+mn-lt"/>
              </a:rPr>
              <a:t>4. </a:t>
            </a:r>
            <a:r>
              <a:rPr lang="en-US" sz="2600" dirty="0">
                <a:latin typeface="+mn-lt"/>
              </a:rPr>
              <a:t>Explore inter/intra-species variability in Brassicaceae associated with these metabolic regulations during water deficiency (comparison between different OSR varieties and different Brassica species)</a:t>
            </a:r>
            <a:endParaRPr lang="fr-FR" sz="2600" dirty="0">
              <a:latin typeface="+mn-lt"/>
            </a:endParaRPr>
          </a:p>
        </p:txBody>
      </p:sp>
      <p:sp>
        <p:nvSpPr>
          <p:cNvPr id="70" name="ZoneTexte 69">
            <a:extLst>
              <a:ext uri="{FF2B5EF4-FFF2-40B4-BE49-F238E27FC236}">
                <a16:creationId xmlns:a16="http://schemas.microsoft.com/office/drawing/2014/main" id="{C48AA095-56C1-4D74-8DE7-402ED3B6E5ED}"/>
              </a:ext>
            </a:extLst>
          </p:cNvPr>
          <p:cNvSpPr txBox="1"/>
          <p:nvPr/>
        </p:nvSpPr>
        <p:spPr>
          <a:xfrm>
            <a:off x="5164479" y="9397671"/>
            <a:ext cx="9051794" cy="4093428"/>
          </a:xfrm>
          <a:prstGeom prst="rect">
            <a:avLst/>
          </a:prstGeom>
          <a:noFill/>
        </p:spPr>
        <p:txBody>
          <a:bodyPr wrap="square" rtlCol="0">
            <a:spAutoFit/>
          </a:bodyPr>
          <a:lstStyle/>
          <a:p>
            <a:pPr algn="just"/>
            <a:r>
              <a:rPr lang="en-US" sz="2600" dirty="0">
                <a:latin typeface="+mn-lt"/>
              </a:rPr>
              <a:t>Along its crop cycle, winter OSR experiences remobilization processes between its different organs, termed </a:t>
            </a:r>
            <a:r>
              <a:rPr lang="en-US" sz="2600" b="1" dirty="0">
                <a:latin typeface="+mn-lt"/>
              </a:rPr>
              <a:t>sink/source </a:t>
            </a:r>
            <a:r>
              <a:rPr lang="en-US" sz="2600" b="1" err="1">
                <a:latin typeface="+mn-lt"/>
              </a:rPr>
              <a:t>relationships</a:t>
            </a:r>
            <a:r>
              <a:rPr lang="en-US" sz="2600" b="1">
                <a:latin typeface="+mn-lt"/>
              </a:rPr>
              <a:t>, </a:t>
            </a:r>
            <a:r>
              <a:rPr lang="en-US" sz="2600">
                <a:latin typeface="+mn-lt"/>
              </a:rPr>
              <a:t>and </a:t>
            </a:r>
            <a:r>
              <a:rPr lang="en-US" sz="2600" dirty="0">
                <a:latin typeface="+mn-lt"/>
              </a:rPr>
              <a:t>are supported by the </a:t>
            </a:r>
            <a:r>
              <a:rPr lang="en-US" sz="2600" b="1" dirty="0">
                <a:latin typeface="+mn-lt"/>
              </a:rPr>
              <a:t>leaf primary metabolism. </a:t>
            </a:r>
            <a:r>
              <a:rPr lang="en-US" sz="2600" dirty="0">
                <a:latin typeface="+mn-lt"/>
              </a:rPr>
              <a:t>In OSR grown at the vegetative stage, these nutrient remobilization processes rely on the activation of senescence in old leaves (source organ)  through chloroplast degradation. Consequently, lipids and proteins from the chloroplast are remobilized through the </a:t>
            </a:r>
            <a:r>
              <a:rPr lang="en-US" sz="2600" b="1" dirty="0">
                <a:latin typeface="+mn-lt"/>
              </a:rPr>
              <a:t>tricarboxylic acid (TCA) cycle </a:t>
            </a:r>
            <a:r>
              <a:rPr lang="en-US" sz="2600" dirty="0">
                <a:latin typeface="+mn-lt"/>
              </a:rPr>
              <a:t>for mitochondrial energy production and export of both carbon and nitrogen towards very young emerging leaves (sink organs).</a:t>
            </a:r>
            <a:endParaRPr lang="fr-FR" sz="2600" dirty="0">
              <a:latin typeface="+mn-lt"/>
            </a:endParaRPr>
          </a:p>
        </p:txBody>
      </p:sp>
      <p:pic>
        <p:nvPicPr>
          <p:cNvPr id="71" name="Picture 2">
            <a:extLst>
              <a:ext uri="{FF2B5EF4-FFF2-40B4-BE49-F238E27FC236}">
                <a16:creationId xmlns:a16="http://schemas.microsoft.com/office/drawing/2014/main" id="{9DD39A48-5693-492A-8308-290811919430}"/>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4140" r="16158" b="-1"/>
          <a:stretch/>
        </p:blipFill>
        <p:spPr bwMode="auto">
          <a:xfrm>
            <a:off x="5051551" y="3454955"/>
            <a:ext cx="2632909" cy="1682693"/>
          </a:xfrm>
          <a:prstGeom prst="rect">
            <a:avLst/>
          </a:prstGeom>
          <a:ln w="38100" cap="sq">
            <a:solidFill>
              <a:schemeClr val="tx1"/>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72" name="Image 71">
            <a:extLst>
              <a:ext uri="{FF2B5EF4-FFF2-40B4-BE49-F238E27FC236}">
                <a16:creationId xmlns:a16="http://schemas.microsoft.com/office/drawing/2014/main" id="{3B925710-220C-46D0-84ED-8897AEA730B0}"/>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15379" t="8994" r="16585" b="-849"/>
          <a:stretch/>
        </p:blipFill>
        <p:spPr>
          <a:xfrm>
            <a:off x="7738177" y="3454955"/>
            <a:ext cx="1839388" cy="1682693"/>
          </a:xfrm>
          <a:prstGeom prst="rect">
            <a:avLst/>
          </a:prstGeom>
          <a:ln w="38100" cap="sq">
            <a:solidFill>
              <a:schemeClr val="tx1"/>
            </a:solidFill>
            <a:prstDash val="solid"/>
            <a:miter lim="800000"/>
          </a:ln>
          <a:effectLst>
            <a:outerShdw blurRad="50800" dist="38100" dir="2700000" algn="tl" rotWithShape="0">
              <a:srgbClr val="000000">
                <a:alpha val="43000"/>
              </a:srgbClr>
            </a:outerShdw>
          </a:effectLst>
        </p:spPr>
      </p:pic>
      <p:pic>
        <p:nvPicPr>
          <p:cNvPr id="73" name="Image 72">
            <a:extLst>
              <a:ext uri="{FF2B5EF4-FFF2-40B4-BE49-F238E27FC236}">
                <a16:creationId xmlns:a16="http://schemas.microsoft.com/office/drawing/2014/main" id="{22BA7ACD-7173-467C-B25F-80362D7948A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631281" y="3454955"/>
            <a:ext cx="2461375" cy="1670328"/>
          </a:xfrm>
          <a:prstGeom prst="rect">
            <a:avLst/>
          </a:prstGeom>
          <a:ln w="38100" cap="sq">
            <a:solidFill>
              <a:schemeClr val="tx1"/>
            </a:solidFill>
            <a:prstDash val="solid"/>
            <a:miter lim="800000"/>
          </a:ln>
          <a:effectLst>
            <a:outerShdw blurRad="50800" dist="38100" dir="2700000" algn="tl" rotWithShape="0">
              <a:srgbClr val="000000">
                <a:alpha val="43000"/>
              </a:srgbClr>
            </a:outerShdw>
          </a:effectLst>
        </p:spPr>
      </p:pic>
      <p:pic>
        <p:nvPicPr>
          <p:cNvPr id="87" name="Image 86">
            <a:extLst>
              <a:ext uri="{FF2B5EF4-FFF2-40B4-BE49-F238E27FC236}">
                <a16:creationId xmlns:a16="http://schemas.microsoft.com/office/drawing/2014/main" id="{D1E18154-B1C4-4EAC-B301-B98C6F9E6C61}"/>
              </a:ext>
            </a:extLst>
          </p:cNvPr>
          <p:cNvPicPr>
            <a:picLocks noChangeAspect="1"/>
          </p:cNvPicPr>
          <p:nvPr/>
        </p:nvPicPr>
        <p:blipFill rotWithShape="1">
          <a:blip r:embed="rId11"/>
          <a:srcRect l="24000" t="22290" r="30910" b="27522"/>
          <a:stretch/>
        </p:blipFill>
        <p:spPr>
          <a:xfrm>
            <a:off x="12132554" y="3454407"/>
            <a:ext cx="2520000" cy="1670876"/>
          </a:xfrm>
          <a:prstGeom prst="rect">
            <a:avLst/>
          </a:prstGeom>
          <a:ln w="38100">
            <a:solidFill>
              <a:schemeClr val="tx1"/>
            </a:solidFill>
          </a:ln>
        </p:spPr>
      </p:pic>
      <p:pic>
        <p:nvPicPr>
          <p:cNvPr id="96" name="Image 95" descr="Une image contenant plante, fleur&#10;&#10;Description générée automatiquement">
            <a:extLst>
              <a:ext uri="{FF2B5EF4-FFF2-40B4-BE49-F238E27FC236}">
                <a16:creationId xmlns:a16="http://schemas.microsoft.com/office/drawing/2014/main" id="{C5AF190D-4101-4A82-85D1-285188F94D53}"/>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6690923" y="3451222"/>
            <a:ext cx="2572932" cy="1674061"/>
          </a:xfrm>
          <a:prstGeom prst="rect">
            <a:avLst/>
          </a:prstGeom>
          <a:ln w="38100">
            <a:solidFill>
              <a:schemeClr val="tx1"/>
            </a:solidFill>
          </a:ln>
        </p:spPr>
      </p:pic>
      <p:sp>
        <p:nvSpPr>
          <p:cNvPr id="97" name="ZoneTexte 96">
            <a:extLst>
              <a:ext uri="{FF2B5EF4-FFF2-40B4-BE49-F238E27FC236}">
                <a16:creationId xmlns:a16="http://schemas.microsoft.com/office/drawing/2014/main" id="{27056152-B357-46CA-ABE5-16E1810BBCFF}"/>
              </a:ext>
            </a:extLst>
          </p:cNvPr>
          <p:cNvSpPr txBox="1"/>
          <p:nvPr/>
        </p:nvSpPr>
        <p:spPr>
          <a:xfrm>
            <a:off x="14283536" y="24026386"/>
            <a:ext cx="7150628" cy="5657959"/>
          </a:xfrm>
          <a:prstGeom prst="rect">
            <a:avLst/>
          </a:prstGeom>
          <a:noFill/>
        </p:spPr>
        <p:txBody>
          <a:bodyPr wrap="square" rtlCol="0">
            <a:spAutoFit/>
          </a:bodyPr>
          <a:lstStyle/>
          <a:p>
            <a:pPr marL="36000" indent="-342900" algn="just">
              <a:lnSpc>
                <a:spcPts val="3100"/>
              </a:lnSpc>
              <a:buFont typeface="Wingdings" panose="05000000000000000000" pitchFamily="2" charset="2"/>
              <a:buChar char="v"/>
            </a:pPr>
            <a:r>
              <a:rPr lang="en-US" sz="2600" dirty="0">
                <a:latin typeface="+mn-lt"/>
              </a:rPr>
              <a:t>The first results showed a progressive growth arrest of OSR under drought, characterized by a slower emergence of new leaves compared to the control condition. </a:t>
            </a:r>
            <a:r>
              <a:rPr lang="en-US" sz="2600" dirty="0">
                <a:effectLst/>
                <a:latin typeface="+mn-lt"/>
                <a:ea typeface="Calibri" panose="020F0502020204030204" pitchFamily="34" charset="0"/>
                <a:cs typeface="Times New Roman" panose="02020603050405020304" pitchFamily="18" charset="0"/>
              </a:rPr>
              <a:t>Further analysis showed that young leaves maintained their relative water </a:t>
            </a:r>
            <a:r>
              <a:rPr lang="en-US" sz="2600" dirty="0">
                <a:latin typeface="+mn-lt"/>
                <a:ea typeface="Calibri" panose="020F0502020204030204" pitchFamily="34" charset="0"/>
                <a:cs typeface="Times New Roman" panose="02020603050405020304" pitchFamily="18" charset="0"/>
              </a:rPr>
              <a:t>and chlorophyll contents </a:t>
            </a:r>
            <a:r>
              <a:rPr lang="en-US" sz="2600" dirty="0">
                <a:effectLst/>
                <a:latin typeface="+mn-lt"/>
                <a:ea typeface="Calibri" panose="020F0502020204030204" pitchFamily="34" charset="0"/>
                <a:cs typeface="Times New Roman" panose="02020603050405020304" pitchFamily="18" charset="0"/>
              </a:rPr>
              <a:t>whereas old leaves went into an accelerated senescence, </a:t>
            </a:r>
            <a:r>
              <a:rPr lang="en-US" sz="2600" i="1" dirty="0">
                <a:effectLst/>
                <a:latin typeface="+mn-lt"/>
                <a:ea typeface="Calibri" panose="020F0502020204030204" pitchFamily="34" charset="0"/>
                <a:cs typeface="Times New Roman" panose="02020603050405020304" pitchFamily="18" charset="0"/>
              </a:rPr>
              <a:t>i.e. </a:t>
            </a:r>
            <a:r>
              <a:rPr lang="en-US" sz="2600" dirty="0">
                <a:latin typeface="+mn-lt"/>
                <a:ea typeface="Calibri" panose="020F0502020204030204" pitchFamily="34" charset="0"/>
                <a:cs typeface="Times New Roman" panose="02020603050405020304" pitchFamily="18" charset="0"/>
              </a:rPr>
              <a:t>a </a:t>
            </a:r>
            <a:r>
              <a:rPr lang="en-US" sz="2600" dirty="0">
                <a:effectLst/>
                <a:latin typeface="+mn-lt"/>
                <a:ea typeface="Calibri" panose="020F0502020204030204" pitchFamily="34" charset="0"/>
                <a:cs typeface="Times New Roman" panose="02020603050405020304" pitchFamily="18" charset="0"/>
              </a:rPr>
              <a:t>rapid decline of their relative water and chlorophyll contents.</a:t>
            </a:r>
          </a:p>
          <a:p>
            <a:pPr marL="36000" algn="just">
              <a:lnSpc>
                <a:spcPts val="3100"/>
              </a:lnSpc>
            </a:pPr>
            <a:endParaRPr lang="en-US" sz="2600" dirty="0">
              <a:effectLst/>
              <a:latin typeface="+mn-lt"/>
              <a:ea typeface="Calibri" panose="020F0502020204030204" pitchFamily="34" charset="0"/>
              <a:cs typeface="Times New Roman" panose="02020603050405020304" pitchFamily="18" charset="0"/>
            </a:endParaRPr>
          </a:p>
          <a:p>
            <a:pPr marL="36000" indent="-342900" algn="just">
              <a:lnSpc>
                <a:spcPts val="3100"/>
              </a:lnSpc>
              <a:buFont typeface="Wingdings" panose="05000000000000000000" pitchFamily="2" charset="2"/>
              <a:buChar char="v"/>
            </a:pPr>
            <a:r>
              <a:rPr lang="en-US" sz="2600" dirty="0">
                <a:effectLst/>
                <a:latin typeface="+mn-lt"/>
                <a:ea typeface="Calibri" panose="020F0502020204030204" pitchFamily="34" charset="0"/>
                <a:cs typeface="Times New Roman" panose="02020603050405020304" pitchFamily="18" charset="0"/>
              </a:rPr>
              <a:t>Overall, we developed an experimental set-up to apply a drought to OSR and </a:t>
            </a:r>
            <a:r>
              <a:rPr lang="en-US" sz="2600" b="1" dirty="0">
                <a:effectLst/>
                <a:latin typeface="+mn-lt"/>
                <a:ea typeface="Calibri" panose="020F0502020204030204" pitchFamily="34" charset="0"/>
                <a:cs typeface="Times New Roman" panose="02020603050405020304" pitchFamily="18" charset="0"/>
              </a:rPr>
              <a:t>identified 3 groups of leaf ranks</a:t>
            </a:r>
            <a:r>
              <a:rPr lang="en-US" sz="2600" dirty="0">
                <a:effectLst/>
                <a:latin typeface="+mn-lt"/>
                <a:ea typeface="Calibri" panose="020F0502020204030204" pitchFamily="34" charset="0"/>
                <a:cs typeface="Times New Roman" panose="02020603050405020304" pitchFamily="18" charset="0"/>
              </a:rPr>
              <a:t> showing contrasted responses during acclimation to drought. These groups will be used for further analyses in forthcoming experiments.</a:t>
            </a:r>
            <a:endParaRPr lang="fr-FR" sz="2600" dirty="0">
              <a:effectLst/>
              <a:latin typeface="+mn-lt"/>
              <a:ea typeface="Calibri" panose="020F0502020204030204" pitchFamily="34" charset="0"/>
              <a:cs typeface="Times New Roman" panose="02020603050405020304" pitchFamily="18" charset="0"/>
            </a:endParaRPr>
          </a:p>
        </p:txBody>
      </p:sp>
      <p:pic>
        <p:nvPicPr>
          <p:cNvPr id="50" name="Image 49">
            <a:extLst>
              <a:ext uri="{FF2B5EF4-FFF2-40B4-BE49-F238E27FC236}">
                <a16:creationId xmlns:a16="http://schemas.microsoft.com/office/drawing/2014/main" id="{FA06C162-5C04-4986-8612-88E4D9F2CEC1}"/>
              </a:ext>
            </a:extLst>
          </p:cNvPr>
          <p:cNvPicPr>
            <a:picLocks noChangeAspect="1"/>
          </p:cNvPicPr>
          <p:nvPr/>
        </p:nvPicPr>
        <p:blipFill rotWithShape="1">
          <a:blip r:embed="rId13">
            <a:extLst>
              <a:ext uri="{28A0092B-C50C-407E-A947-70E740481C1C}">
                <a14:useLocalDpi xmlns:a14="http://schemas.microsoft.com/office/drawing/2010/main" val="0"/>
              </a:ext>
            </a:extLst>
          </a:blip>
          <a:srcRect l="59630" t="43536" r="29615" b="24212"/>
          <a:stretch/>
        </p:blipFill>
        <p:spPr>
          <a:xfrm rot="16200000">
            <a:off x="19613036" y="3144968"/>
            <a:ext cx="1674060" cy="2275617"/>
          </a:xfrm>
          <a:prstGeom prst="rect">
            <a:avLst/>
          </a:prstGeom>
          <a:ln w="38100">
            <a:solidFill>
              <a:schemeClr val="tx1"/>
            </a:solidFill>
          </a:ln>
        </p:spPr>
      </p:pic>
      <p:pic>
        <p:nvPicPr>
          <p:cNvPr id="36" name="Image 35" descr="Une image contenant personne, homme, mur, intérieur&#10;&#10;Description générée automatiquement">
            <a:extLst>
              <a:ext uri="{FF2B5EF4-FFF2-40B4-BE49-F238E27FC236}">
                <a16:creationId xmlns:a16="http://schemas.microsoft.com/office/drawing/2014/main" id="{539E794B-84A0-408C-9BCB-16D8978D59AC}"/>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l="13038" t="10187" r="5726" b="22212"/>
          <a:stretch/>
        </p:blipFill>
        <p:spPr>
          <a:xfrm>
            <a:off x="850110" y="360045"/>
            <a:ext cx="3178842" cy="3628987"/>
          </a:xfrm>
          <a:prstGeom prst="flowChartProcess">
            <a:avLst/>
          </a:prstGeom>
        </p:spPr>
      </p:pic>
      <p:sp>
        <p:nvSpPr>
          <p:cNvPr id="52" name="ZoneTexte 51">
            <a:extLst>
              <a:ext uri="{FF2B5EF4-FFF2-40B4-BE49-F238E27FC236}">
                <a16:creationId xmlns:a16="http://schemas.microsoft.com/office/drawing/2014/main" id="{24F3D3CA-0EB1-4520-880E-38CE3CDED7B7}"/>
              </a:ext>
            </a:extLst>
          </p:cNvPr>
          <p:cNvSpPr txBox="1"/>
          <p:nvPr/>
        </p:nvSpPr>
        <p:spPr>
          <a:xfrm>
            <a:off x="5159326" y="30650830"/>
            <a:ext cx="16246587" cy="812530"/>
          </a:xfrm>
          <a:prstGeom prst="rect">
            <a:avLst/>
          </a:prstGeom>
          <a:noFill/>
        </p:spPr>
        <p:txBody>
          <a:bodyPr wrap="square" rtlCol="0">
            <a:spAutoFit/>
          </a:bodyPr>
          <a:lstStyle/>
          <a:p>
            <a:pPr algn="just">
              <a:lnSpc>
                <a:spcPct val="90000"/>
              </a:lnSpc>
            </a:pPr>
            <a:r>
              <a:rPr lang="en-US" sz="2600" dirty="0">
                <a:latin typeface="+mn-lt"/>
              </a:rPr>
              <a:t>The results of my PhD will provide a comprehensive overview of the role of the TCA cycle in sink and source leaves of OSR during acclimation to drought (identification of metabolic signatures, regulation of metabolic fluxes). </a:t>
            </a:r>
            <a:endParaRPr lang="fr-FR" sz="2600" dirty="0">
              <a:latin typeface="+mn-lt"/>
            </a:endParaRPr>
          </a:p>
        </p:txBody>
      </p:sp>
      <p:sp>
        <p:nvSpPr>
          <p:cNvPr id="56" name="ZoneTexte 55">
            <a:extLst>
              <a:ext uri="{FF2B5EF4-FFF2-40B4-BE49-F238E27FC236}">
                <a16:creationId xmlns:a16="http://schemas.microsoft.com/office/drawing/2014/main" id="{5E877D13-5766-4008-B182-24E98F3C0219}"/>
              </a:ext>
            </a:extLst>
          </p:cNvPr>
          <p:cNvSpPr txBox="1"/>
          <p:nvPr/>
        </p:nvSpPr>
        <p:spPr>
          <a:xfrm>
            <a:off x="14742975" y="9177668"/>
            <a:ext cx="6844899" cy="369332"/>
          </a:xfrm>
          <a:prstGeom prst="rect">
            <a:avLst/>
          </a:prstGeom>
          <a:noFill/>
        </p:spPr>
        <p:txBody>
          <a:bodyPr wrap="square" rtlCol="0">
            <a:spAutoFit/>
          </a:bodyPr>
          <a:lstStyle/>
          <a:p>
            <a:r>
              <a:rPr lang="fr-FR" sz="1800" b="1" dirty="0" err="1"/>
              <a:t>Sink</a:t>
            </a:r>
            <a:r>
              <a:rPr lang="fr-FR" sz="1800" b="1" dirty="0"/>
              <a:t>/source </a:t>
            </a:r>
            <a:r>
              <a:rPr lang="fr-FR" sz="1800" b="1" dirty="0" err="1"/>
              <a:t>relationships</a:t>
            </a:r>
            <a:r>
              <a:rPr lang="fr-FR" sz="1800" b="1" dirty="0"/>
              <a:t> and </a:t>
            </a:r>
            <a:r>
              <a:rPr lang="fr-FR" sz="1800" b="1" dirty="0" err="1"/>
              <a:t>leaf</a:t>
            </a:r>
            <a:r>
              <a:rPr lang="fr-FR" sz="1800" b="1" dirty="0"/>
              <a:t> </a:t>
            </a:r>
            <a:r>
              <a:rPr lang="fr-FR" sz="1800" b="1" dirty="0" err="1"/>
              <a:t>primary</a:t>
            </a:r>
            <a:r>
              <a:rPr lang="fr-FR" sz="1800" b="1" dirty="0"/>
              <a:t> </a:t>
            </a:r>
            <a:r>
              <a:rPr lang="fr-FR" sz="1800" b="1" dirty="0" err="1"/>
              <a:t>metabolism</a:t>
            </a:r>
            <a:endParaRPr lang="fr-FR" sz="1800" b="1" dirty="0"/>
          </a:p>
        </p:txBody>
      </p:sp>
      <p:pic>
        <p:nvPicPr>
          <p:cNvPr id="15" name="Image 14">
            <a:extLst>
              <a:ext uri="{FF2B5EF4-FFF2-40B4-BE49-F238E27FC236}">
                <a16:creationId xmlns:a16="http://schemas.microsoft.com/office/drawing/2014/main" id="{C3174891-16A9-4E8F-B382-20A64E8F4E3D}"/>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146217" y="22571131"/>
            <a:ext cx="2686865" cy="1488523"/>
          </a:xfrm>
          <a:prstGeom prst="rect">
            <a:avLst/>
          </a:prstGeom>
        </p:spPr>
      </p:pic>
      <p:pic>
        <p:nvPicPr>
          <p:cNvPr id="28" name="Image 27">
            <a:extLst>
              <a:ext uri="{FF2B5EF4-FFF2-40B4-BE49-F238E27FC236}">
                <a16:creationId xmlns:a16="http://schemas.microsoft.com/office/drawing/2014/main" id="{F3249092-7DDF-4377-9D86-E0A2ECA99DB2}"/>
              </a:ext>
            </a:extLst>
          </p:cNvPr>
          <p:cNvPicPr>
            <a:picLocks noChangeAspect="1"/>
          </p:cNvPicPr>
          <p:nvPr/>
        </p:nvPicPr>
        <p:blipFill rotWithShape="1">
          <a:blip r:embed="rId16"/>
          <a:srcRect l="29922" t="22080" r="30251" b="22956"/>
          <a:stretch/>
        </p:blipFill>
        <p:spPr>
          <a:xfrm>
            <a:off x="1738671" y="24210693"/>
            <a:ext cx="1586506" cy="1577419"/>
          </a:xfrm>
          <a:prstGeom prst="rect">
            <a:avLst/>
          </a:prstGeom>
        </p:spPr>
      </p:pic>
      <p:pic>
        <p:nvPicPr>
          <p:cNvPr id="29" name="Image 28">
            <a:extLst>
              <a:ext uri="{FF2B5EF4-FFF2-40B4-BE49-F238E27FC236}">
                <a16:creationId xmlns:a16="http://schemas.microsoft.com/office/drawing/2014/main" id="{5767F748-640F-4195-8B2C-B275A0C58C61}"/>
              </a:ext>
            </a:extLst>
          </p:cNvPr>
          <p:cNvPicPr>
            <a:picLocks noChangeAspect="1"/>
          </p:cNvPicPr>
          <p:nvPr/>
        </p:nvPicPr>
        <p:blipFill>
          <a:blip r:embed="rId17"/>
          <a:stretch>
            <a:fillRect/>
          </a:stretch>
        </p:blipFill>
        <p:spPr>
          <a:xfrm>
            <a:off x="972100" y="25997259"/>
            <a:ext cx="2860040" cy="1061960"/>
          </a:xfrm>
          <a:prstGeom prst="rect">
            <a:avLst/>
          </a:prstGeom>
        </p:spPr>
      </p:pic>
      <p:sp>
        <p:nvSpPr>
          <p:cNvPr id="30" name="ZoneTexte 29">
            <a:extLst>
              <a:ext uri="{FF2B5EF4-FFF2-40B4-BE49-F238E27FC236}">
                <a16:creationId xmlns:a16="http://schemas.microsoft.com/office/drawing/2014/main" id="{31C874AB-4863-4F84-928B-CD68C92794C8}"/>
              </a:ext>
            </a:extLst>
          </p:cNvPr>
          <p:cNvSpPr txBox="1"/>
          <p:nvPr/>
        </p:nvSpPr>
        <p:spPr>
          <a:xfrm>
            <a:off x="5159326" y="13543701"/>
            <a:ext cx="16164887" cy="3693319"/>
          </a:xfrm>
          <a:prstGeom prst="rect">
            <a:avLst/>
          </a:prstGeom>
          <a:noFill/>
        </p:spPr>
        <p:txBody>
          <a:bodyPr wrap="square" rtlCol="0">
            <a:spAutoFit/>
          </a:bodyPr>
          <a:lstStyle/>
          <a:p>
            <a:pPr algn="just"/>
            <a:r>
              <a:rPr lang="en-US" sz="2600" b="1" dirty="0">
                <a:latin typeface="+mn-lt"/>
              </a:rPr>
              <a:t>Leaf primary metabolism plays a key role during the progressive acclimation of OSR to drought. </a:t>
            </a:r>
            <a:r>
              <a:rPr lang="en-US" sz="2600" dirty="0">
                <a:latin typeface="+mn-lt"/>
              </a:rPr>
              <a:t>Indeed, the first response of OSR consists in a rapid stomatal closure to maintain cell water content, at the expense of photosynthesis and plant growth. Thus, less carbon is available for metabolic pathways, leading to an increase of carbon and nitrogen recycling processes, notably through sink/source relationships.</a:t>
            </a:r>
            <a:r>
              <a:rPr lang="fr-FR" sz="2600" dirty="0">
                <a:latin typeface="+mn-lt"/>
              </a:rPr>
              <a:t> </a:t>
            </a:r>
            <a:r>
              <a:rPr lang="en-US" sz="2600" dirty="0">
                <a:latin typeface="+mn-lt"/>
              </a:rPr>
              <a:t>Depending on their sink/source status and developmental stage, OSR leaves either: </a:t>
            </a:r>
            <a:r>
              <a:rPr lang="en-US" sz="2600" dirty="0" err="1">
                <a:latin typeface="+mn-lt"/>
              </a:rPr>
              <a:t>i</a:t>
            </a:r>
            <a:r>
              <a:rPr lang="en-US" sz="2600" dirty="0">
                <a:latin typeface="+mn-lt"/>
              </a:rPr>
              <a:t>) go into accelerated senescence (old leaves) to remobilize trophic resources or ii) maintain part of their metabolic activity through the accumulation of compatible osmolytes such as proline (young leaves). However, these ultimate metabolic adjustments require coordinated regulations of metabolic fluxes within leaf primary metabolism, which remained to be dissected. </a:t>
            </a:r>
            <a:r>
              <a:rPr lang="en-US" sz="2600" b="1" dirty="0">
                <a:latin typeface="+mn-lt"/>
              </a:rPr>
              <a:t>More specifically, the TCA cycle is expected to centralize the major regulations given its importance in both remobilization processes and proline production. </a:t>
            </a:r>
            <a:endParaRPr lang="fr-FR" sz="2600" b="1" dirty="0">
              <a:latin typeface="+mn-lt"/>
            </a:endParaRPr>
          </a:p>
        </p:txBody>
      </p:sp>
      <p:sp>
        <p:nvSpPr>
          <p:cNvPr id="55" name="Rectangle 54">
            <a:extLst>
              <a:ext uri="{FF2B5EF4-FFF2-40B4-BE49-F238E27FC236}">
                <a16:creationId xmlns:a16="http://schemas.microsoft.com/office/drawing/2014/main" id="{F22861E4-E870-451F-AF06-E7CBE8138B06}"/>
              </a:ext>
            </a:extLst>
          </p:cNvPr>
          <p:cNvSpPr/>
          <p:nvPr/>
        </p:nvSpPr>
        <p:spPr>
          <a:xfrm>
            <a:off x="14218856" y="9565910"/>
            <a:ext cx="7023799" cy="386051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6" name="Groupe 15">
            <a:extLst>
              <a:ext uri="{FF2B5EF4-FFF2-40B4-BE49-F238E27FC236}">
                <a16:creationId xmlns:a16="http://schemas.microsoft.com/office/drawing/2014/main" id="{86131035-AA3F-4F85-A3DB-454D25CBCE58}"/>
              </a:ext>
            </a:extLst>
          </p:cNvPr>
          <p:cNvGrpSpPr/>
          <p:nvPr/>
        </p:nvGrpSpPr>
        <p:grpSpPr>
          <a:xfrm>
            <a:off x="14267687" y="9671223"/>
            <a:ext cx="7129601" cy="3690766"/>
            <a:chOff x="14485163" y="9950668"/>
            <a:chExt cx="7021602" cy="3325566"/>
          </a:xfrm>
        </p:grpSpPr>
        <p:pic>
          <p:nvPicPr>
            <p:cNvPr id="13" name="Image 12">
              <a:extLst>
                <a:ext uri="{FF2B5EF4-FFF2-40B4-BE49-F238E27FC236}">
                  <a16:creationId xmlns:a16="http://schemas.microsoft.com/office/drawing/2014/main" id="{E61DD0DC-12B1-48C1-B485-6BA16438FB13}"/>
                </a:ext>
              </a:extLst>
            </p:cNvPr>
            <p:cNvPicPr>
              <a:picLocks noChangeAspect="1"/>
            </p:cNvPicPr>
            <p:nvPr/>
          </p:nvPicPr>
          <p:blipFill rotWithShape="1">
            <a:blip r:embed="rId18"/>
            <a:srcRect t="6572"/>
            <a:stretch/>
          </p:blipFill>
          <p:spPr>
            <a:xfrm>
              <a:off x="16409114" y="9950668"/>
              <a:ext cx="5097651" cy="3071172"/>
            </a:xfrm>
            <a:prstGeom prst="rect">
              <a:avLst/>
            </a:prstGeom>
          </p:spPr>
        </p:pic>
        <p:grpSp>
          <p:nvGrpSpPr>
            <p:cNvPr id="125" name="Groupe 124">
              <a:extLst>
                <a:ext uri="{FF2B5EF4-FFF2-40B4-BE49-F238E27FC236}">
                  <a16:creationId xmlns:a16="http://schemas.microsoft.com/office/drawing/2014/main" id="{CC4DC1CC-D01C-4B9A-9869-54992E97AF81}"/>
                </a:ext>
              </a:extLst>
            </p:cNvPr>
            <p:cNvGrpSpPr/>
            <p:nvPr/>
          </p:nvGrpSpPr>
          <p:grpSpPr>
            <a:xfrm>
              <a:off x="14485163" y="9961189"/>
              <a:ext cx="2277924" cy="3018500"/>
              <a:chOff x="2201593" y="1223891"/>
              <a:chExt cx="4321756" cy="5119795"/>
            </a:xfrm>
          </p:grpSpPr>
          <p:grpSp>
            <p:nvGrpSpPr>
              <p:cNvPr id="127" name="Groupe 126">
                <a:extLst>
                  <a:ext uri="{FF2B5EF4-FFF2-40B4-BE49-F238E27FC236}">
                    <a16:creationId xmlns:a16="http://schemas.microsoft.com/office/drawing/2014/main" id="{45EC0D1D-DE3F-4CB9-A477-3826174DFEA5}"/>
                  </a:ext>
                </a:extLst>
              </p:cNvPr>
              <p:cNvGrpSpPr/>
              <p:nvPr/>
            </p:nvGrpSpPr>
            <p:grpSpPr>
              <a:xfrm>
                <a:off x="3624344" y="1566469"/>
                <a:ext cx="454573" cy="521591"/>
                <a:chOff x="3327293" y="1032607"/>
                <a:chExt cx="454573" cy="521591"/>
              </a:xfrm>
            </p:grpSpPr>
            <p:sp>
              <p:nvSpPr>
                <p:cNvPr id="146" name="Lune 145">
                  <a:extLst>
                    <a:ext uri="{FF2B5EF4-FFF2-40B4-BE49-F238E27FC236}">
                      <a16:creationId xmlns:a16="http://schemas.microsoft.com/office/drawing/2014/main" id="{E0698592-A00A-45AB-A4E5-43D985A040F7}"/>
                    </a:ext>
                  </a:extLst>
                </p:cNvPr>
                <p:cNvSpPr/>
                <p:nvPr/>
              </p:nvSpPr>
              <p:spPr>
                <a:xfrm>
                  <a:off x="3327293" y="1032607"/>
                  <a:ext cx="216024" cy="521591"/>
                </a:xfrm>
                <a:prstGeom prst="moon">
                  <a:avLst>
                    <a:gd name="adj" fmla="val 87500"/>
                  </a:avLst>
                </a:prstGeom>
                <a:solidFill>
                  <a:srgbClr val="9BBB59">
                    <a:lumMod val="60000"/>
                    <a:lumOff val="40000"/>
                  </a:srgbClr>
                </a:solidFill>
                <a:ln w="25400" cap="flat" cmpd="sng" algn="ctr">
                  <a:solidFill>
                    <a:srgbClr val="00B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92D050"/>
                    </a:solidFill>
                    <a:effectLst/>
                    <a:uLnTx/>
                    <a:uFillTx/>
                    <a:latin typeface="Calibri"/>
                    <a:cs typeface="Arial"/>
                  </a:endParaRPr>
                </a:p>
              </p:txBody>
            </p:sp>
            <p:sp>
              <p:nvSpPr>
                <p:cNvPr id="147" name="Lune 146">
                  <a:extLst>
                    <a:ext uri="{FF2B5EF4-FFF2-40B4-BE49-F238E27FC236}">
                      <a16:creationId xmlns:a16="http://schemas.microsoft.com/office/drawing/2014/main" id="{F8F7DF9F-8E51-42D3-9511-C038E59177AA}"/>
                    </a:ext>
                  </a:extLst>
                </p:cNvPr>
                <p:cNvSpPr/>
                <p:nvPr/>
              </p:nvSpPr>
              <p:spPr>
                <a:xfrm rot="10800000">
                  <a:off x="3565842" y="1032607"/>
                  <a:ext cx="216024" cy="521591"/>
                </a:xfrm>
                <a:prstGeom prst="moon">
                  <a:avLst>
                    <a:gd name="adj" fmla="val 87500"/>
                  </a:avLst>
                </a:prstGeom>
                <a:solidFill>
                  <a:srgbClr val="9BBB59">
                    <a:lumMod val="60000"/>
                    <a:lumOff val="40000"/>
                  </a:srgbClr>
                </a:solidFill>
                <a:ln w="25400" cap="flat" cmpd="sng" algn="ctr">
                  <a:solidFill>
                    <a:srgbClr val="00B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92D050"/>
                    </a:solidFill>
                    <a:effectLst/>
                    <a:uLnTx/>
                    <a:uFillTx/>
                    <a:latin typeface="Calibri"/>
                    <a:cs typeface="Arial"/>
                  </a:endParaRPr>
                </a:p>
              </p:txBody>
            </p:sp>
          </p:grpSp>
          <p:sp>
            <p:nvSpPr>
              <p:cNvPr id="128" name="Flèche : courbe vers la gauche 127">
                <a:extLst>
                  <a:ext uri="{FF2B5EF4-FFF2-40B4-BE49-F238E27FC236}">
                    <a16:creationId xmlns:a16="http://schemas.microsoft.com/office/drawing/2014/main" id="{70216443-C239-4AF7-8CB0-A3D1321B13E8}"/>
                  </a:ext>
                </a:extLst>
              </p:cNvPr>
              <p:cNvSpPr/>
              <p:nvPr/>
            </p:nvSpPr>
            <p:spPr>
              <a:xfrm rot="3077765">
                <a:off x="3902864" y="1523168"/>
                <a:ext cx="168842" cy="333219"/>
              </a:xfrm>
              <a:prstGeom prst="curvedLeftArrow">
                <a:avLst/>
              </a:prstGeom>
              <a:solidFill>
                <a:sysClr val="windowText" lastClr="000000"/>
              </a:solidFill>
              <a:ln w="25400" cap="flat" cmpd="sng" algn="ctr">
                <a:solidFill>
                  <a:sysClr val="windowText" lastClr="000000">
                    <a:shade val="50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black"/>
                  </a:solidFill>
                  <a:effectLst/>
                  <a:uLnTx/>
                  <a:uFillTx/>
                  <a:latin typeface="Calibri"/>
                  <a:cs typeface="Arial"/>
                </a:endParaRPr>
              </a:p>
            </p:txBody>
          </p:sp>
          <p:sp>
            <p:nvSpPr>
              <p:cNvPr id="129" name="ZoneTexte 128">
                <a:extLst>
                  <a:ext uri="{FF2B5EF4-FFF2-40B4-BE49-F238E27FC236}">
                    <a16:creationId xmlns:a16="http://schemas.microsoft.com/office/drawing/2014/main" id="{88A8C7D5-2EA5-4443-BD53-D992EAA095D4}"/>
                  </a:ext>
                </a:extLst>
              </p:cNvPr>
              <p:cNvSpPr txBox="1"/>
              <p:nvPr/>
            </p:nvSpPr>
            <p:spPr>
              <a:xfrm>
                <a:off x="3949689" y="1223891"/>
                <a:ext cx="901416" cy="46982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dirty="0">
                    <a:ln>
                      <a:noFill/>
                    </a:ln>
                    <a:solidFill>
                      <a:prstClr val="black"/>
                    </a:solidFill>
                    <a:effectLst/>
                    <a:uLnTx/>
                    <a:uFillTx/>
                    <a:latin typeface="Calibri"/>
                    <a:cs typeface="Arial"/>
                  </a:rPr>
                  <a:t>CO</a:t>
                </a:r>
                <a:r>
                  <a:rPr kumimoji="0" lang="fr-FR" sz="1100" b="1" i="0" u="none" strike="noStrike" kern="0" cap="none" spc="0" normalizeH="0" baseline="-25000" noProof="0" dirty="0">
                    <a:ln>
                      <a:noFill/>
                    </a:ln>
                    <a:solidFill>
                      <a:prstClr val="black"/>
                    </a:solidFill>
                    <a:effectLst/>
                    <a:uLnTx/>
                    <a:uFillTx/>
                    <a:latin typeface="Calibri"/>
                    <a:cs typeface="Arial"/>
                  </a:rPr>
                  <a:t>2</a:t>
                </a:r>
                <a:endParaRPr kumimoji="0" lang="fr-FR" sz="1200" b="1" i="0" u="none" strike="noStrike" kern="0" cap="none" spc="0" normalizeH="0" baseline="0" noProof="0" dirty="0">
                  <a:ln>
                    <a:noFill/>
                  </a:ln>
                  <a:solidFill>
                    <a:prstClr val="black"/>
                  </a:solidFill>
                  <a:effectLst/>
                  <a:uLnTx/>
                  <a:uFillTx/>
                  <a:latin typeface="Calibri"/>
                  <a:cs typeface="Arial"/>
                </a:endParaRPr>
              </a:p>
            </p:txBody>
          </p:sp>
          <p:sp>
            <p:nvSpPr>
              <p:cNvPr id="130" name="Flèche : courbe vers le haut 129">
                <a:extLst>
                  <a:ext uri="{FF2B5EF4-FFF2-40B4-BE49-F238E27FC236}">
                    <a16:creationId xmlns:a16="http://schemas.microsoft.com/office/drawing/2014/main" id="{22556804-94B5-402C-B9B3-9D1A258A5C5B}"/>
                  </a:ext>
                </a:extLst>
              </p:cNvPr>
              <p:cNvSpPr/>
              <p:nvPr/>
            </p:nvSpPr>
            <p:spPr>
              <a:xfrm rot="8992346">
                <a:off x="3357584" y="1865753"/>
                <a:ext cx="474343" cy="265186"/>
              </a:xfrm>
              <a:prstGeom prst="curvedUpArrow">
                <a:avLst/>
              </a:prstGeom>
              <a:solidFill>
                <a:srgbClr val="4BACC6">
                  <a:lumMod val="60000"/>
                  <a:lumOff val="40000"/>
                </a:srgbClr>
              </a:solidFill>
              <a:ln w="25400" cap="flat" cmpd="sng" algn="ctr">
                <a:solidFill>
                  <a:srgbClr val="1F497D">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black"/>
                  </a:solidFill>
                  <a:effectLst/>
                  <a:uLnTx/>
                  <a:uFillTx/>
                  <a:latin typeface="Calibri"/>
                  <a:cs typeface="Arial"/>
                </a:endParaRPr>
              </a:p>
            </p:txBody>
          </p:sp>
          <p:sp>
            <p:nvSpPr>
              <p:cNvPr id="131" name="ZoneTexte 130">
                <a:extLst>
                  <a:ext uri="{FF2B5EF4-FFF2-40B4-BE49-F238E27FC236}">
                    <a16:creationId xmlns:a16="http://schemas.microsoft.com/office/drawing/2014/main" id="{07D4C817-E5F3-4936-9B92-3E7DEFB022A2}"/>
                  </a:ext>
                </a:extLst>
              </p:cNvPr>
              <p:cNvSpPr txBox="1"/>
              <p:nvPr/>
            </p:nvSpPr>
            <p:spPr>
              <a:xfrm>
                <a:off x="2903240" y="1392718"/>
                <a:ext cx="1014603" cy="52203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dirty="0">
                    <a:ln>
                      <a:noFill/>
                    </a:ln>
                    <a:solidFill>
                      <a:srgbClr val="1F497D">
                        <a:lumMod val="60000"/>
                        <a:lumOff val="40000"/>
                      </a:srgbClr>
                    </a:solidFill>
                    <a:effectLst/>
                    <a:uLnTx/>
                    <a:uFillTx/>
                    <a:latin typeface="Calibri"/>
                    <a:cs typeface="Arial"/>
                  </a:rPr>
                  <a:t>H</a:t>
                </a:r>
                <a:r>
                  <a:rPr kumimoji="0" lang="fr-FR" sz="1400" b="1" i="0" u="none" strike="noStrike" kern="0" cap="none" spc="0" normalizeH="0" baseline="-25000" noProof="0" dirty="0">
                    <a:ln>
                      <a:noFill/>
                    </a:ln>
                    <a:solidFill>
                      <a:srgbClr val="1F497D">
                        <a:lumMod val="60000"/>
                        <a:lumOff val="40000"/>
                      </a:srgbClr>
                    </a:solidFill>
                    <a:effectLst/>
                    <a:uLnTx/>
                    <a:uFillTx/>
                    <a:latin typeface="Calibri"/>
                    <a:cs typeface="Arial"/>
                  </a:rPr>
                  <a:t>2</a:t>
                </a:r>
                <a:r>
                  <a:rPr kumimoji="0" lang="fr-FR" sz="1400" b="1" i="0" u="none" strike="noStrike" kern="0" cap="none" spc="0" normalizeH="0" baseline="0" noProof="0" dirty="0">
                    <a:ln>
                      <a:noFill/>
                    </a:ln>
                    <a:solidFill>
                      <a:srgbClr val="1F497D">
                        <a:lumMod val="60000"/>
                        <a:lumOff val="40000"/>
                      </a:srgbClr>
                    </a:solidFill>
                    <a:effectLst/>
                    <a:uLnTx/>
                    <a:uFillTx/>
                    <a:latin typeface="Calibri"/>
                    <a:cs typeface="Arial"/>
                  </a:rPr>
                  <a:t>0</a:t>
                </a:r>
              </a:p>
            </p:txBody>
          </p:sp>
          <p:grpSp>
            <p:nvGrpSpPr>
              <p:cNvPr id="132" name="Groupe 131">
                <a:extLst>
                  <a:ext uri="{FF2B5EF4-FFF2-40B4-BE49-F238E27FC236}">
                    <a16:creationId xmlns:a16="http://schemas.microsoft.com/office/drawing/2014/main" id="{2112967C-C85D-4B6D-9FAA-75A23D006394}"/>
                  </a:ext>
                </a:extLst>
              </p:cNvPr>
              <p:cNvGrpSpPr/>
              <p:nvPr/>
            </p:nvGrpSpPr>
            <p:grpSpPr>
              <a:xfrm>
                <a:off x="3142468" y="2203881"/>
                <a:ext cx="2652693" cy="4139805"/>
                <a:chOff x="3565842" y="1880689"/>
                <a:chExt cx="2081871" cy="3075005"/>
              </a:xfrm>
            </p:grpSpPr>
            <p:pic>
              <p:nvPicPr>
                <p:cNvPr id="142" name="Image 141">
                  <a:extLst>
                    <a:ext uri="{FF2B5EF4-FFF2-40B4-BE49-F238E27FC236}">
                      <a16:creationId xmlns:a16="http://schemas.microsoft.com/office/drawing/2014/main" id="{FA578CB0-7F18-4EF5-A8A1-2465F14F8042}"/>
                    </a:ext>
                  </a:extLst>
                </p:cNvPr>
                <p:cNvPicPr>
                  <a:picLocks noChangeAspect="1"/>
                </p:cNvPicPr>
                <p:nvPr/>
              </p:nvPicPr>
              <p:blipFill rotWithShape="1">
                <a:blip r:embed="rId19" cstate="print">
                  <a:extLst>
                    <a:ext uri="{28A0092B-C50C-407E-A947-70E740481C1C}">
                      <a14:useLocalDpi xmlns:a14="http://schemas.microsoft.com/office/drawing/2010/main" val="0"/>
                    </a:ext>
                  </a:extLst>
                </a:blip>
                <a:srcRect l="48305" t="19227" r="24249" b="7411"/>
                <a:stretch/>
              </p:blipFill>
              <p:spPr>
                <a:xfrm>
                  <a:off x="3565842" y="1880689"/>
                  <a:ext cx="1985704" cy="3075005"/>
                </a:xfrm>
                <a:prstGeom prst="rect">
                  <a:avLst/>
                </a:prstGeom>
              </p:spPr>
            </p:pic>
            <p:sp>
              <p:nvSpPr>
                <p:cNvPr id="143" name="ZoneTexte 142">
                  <a:extLst>
                    <a:ext uri="{FF2B5EF4-FFF2-40B4-BE49-F238E27FC236}">
                      <a16:creationId xmlns:a16="http://schemas.microsoft.com/office/drawing/2014/main" id="{F9B8EFC3-2451-417D-9BA4-60E7606C1B29}"/>
                    </a:ext>
                  </a:extLst>
                </p:cNvPr>
                <p:cNvSpPr txBox="1"/>
                <p:nvPr/>
              </p:nvSpPr>
              <p:spPr>
                <a:xfrm>
                  <a:off x="4788554" y="4002025"/>
                  <a:ext cx="859159" cy="41927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dirty="0">
                      <a:ln>
                        <a:noFill/>
                      </a:ln>
                      <a:solidFill>
                        <a:srgbClr val="1F497D">
                          <a:lumMod val="60000"/>
                          <a:lumOff val="40000"/>
                        </a:srgbClr>
                      </a:solidFill>
                      <a:effectLst/>
                      <a:uLnTx/>
                      <a:uFillTx/>
                      <a:latin typeface="Calibri"/>
                      <a:cs typeface="Arial"/>
                    </a:rPr>
                    <a:t>H</a:t>
                  </a:r>
                  <a:r>
                    <a:rPr kumimoji="0" lang="fr-FR" sz="1800" b="1" i="0" u="none" strike="noStrike" kern="0" cap="none" spc="0" normalizeH="0" baseline="-25000" noProof="0" dirty="0">
                      <a:ln>
                        <a:noFill/>
                      </a:ln>
                      <a:solidFill>
                        <a:srgbClr val="1F497D">
                          <a:lumMod val="60000"/>
                          <a:lumOff val="40000"/>
                        </a:srgbClr>
                      </a:solidFill>
                      <a:effectLst/>
                      <a:uLnTx/>
                      <a:uFillTx/>
                      <a:latin typeface="Calibri"/>
                      <a:cs typeface="Arial"/>
                    </a:rPr>
                    <a:t>2</a:t>
                  </a:r>
                  <a:r>
                    <a:rPr kumimoji="0" lang="fr-FR" sz="1800" b="1" i="0" u="none" strike="noStrike" kern="0" cap="none" spc="0" normalizeH="0" baseline="0" noProof="0" dirty="0">
                      <a:ln>
                        <a:noFill/>
                      </a:ln>
                      <a:solidFill>
                        <a:srgbClr val="1F497D">
                          <a:lumMod val="60000"/>
                          <a:lumOff val="40000"/>
                        </a:srgbClr>
                      </a:solidFill>
                      <a:effectLst/>
                      <a:uLnTx/>
                      <a:uFillTx/>
                      <a:latin typeface="Calibri"/>
                      <a:cs typeface="Arial"/>
                    </a:rPr>
                    <a:t>0</a:t>
                  </a:r>
                </a:p>
              </p:txBody>
            </p:sp>
            <p:sp>
              <p:nvSpPr>
                <p:cNvPr id="144" name="Rectangle 143">
                  <a:extLst>
                    <a:ext uri="{FF2B5EF4-FFF2-40B4-BE49-F238E27FC236}">
                      <a16:creationId xmlns:a16="http://schemas.microsoft.com/office/drawing/2014/main" id="{D630B149-57C4-47FE-A9BC-7F12042ED8A2}"/>
                    </a:ext>
                  </a:extLst>
                </p:cNvPr>
                <p:cNvSpPr/>
                <p:nvPr/>
              </p:nvSpPr>
              <p:spPr>
                <a:xfrm>
                  <a:off x="4150990" y="2452753"/>
                  <a:ext cx="130471" cy="112945"/>
                </a:xfrm>
                <a:prstGeom prst="rect">
                  <a:avLst/>
                </a:prstGeom>
                <a:no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cs typeface="Arial"/>
                  </a:endParaRPr>
                </a:p>
              </p:txBody>
            </p:sp>
            <p:sp>
              <p:nvSpPr>
                <p:cNvPr id="145" name="Rectangle 144">
                  <a:extLst>
                    <a:ext uri="{FF2B5EF4-FFF2-40B4-BE49-F238E27FC236}">
                      <a16:creationId xmlns:a16="http://schemas.microsoft.com/office/drawing/2014/main" id="{73EC8B32-4E2A-4AFE-824D-128286C74B43}"/>
                    </a:ext>
                  </a:extLst>
                </p:cNvPr>
                <p:cNvSpPr/>
                <p:nvPr/>
              </p:nvSpPr>
              <p:spPr>
                <a:xfrm>
                  <a:off x="5015086" y="2689862"/>
                  <a:ext cx="130471" cy="112945"/>
                </a:xfrm>
                <a:prstGeom prst="rect">
                  <a:avLst/>
                </a:prstGeom>
                <a:no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cs typeface="Arial"/>
                  </a:endParaRPr>
                </a:p>
              </p:txBody>
            </p:sp>
          </p:grpSp>
          <p:cxnSp>
            <p:nvCxnSpPr>
              <p:cNvPr id="133" name="Connecteur droit 132">
                <a:extLst>
                  <a:ext uri="{FF2B5EF4-FFF2-40B4-BE49-F238E27FC236}">
                    <a16:creationId xmlns:a16="http://schemas.microsoft.com/office/drawing/2014/main" id="{050CBD8F-7E70-4BAA-9DC0-98976B130FCD}"/>
                  </a:ext>
                </a:extLst>
              </p:cNvPr>
              <p:cNvCxnSpPr>
                <a:cxnSpLocks/>
                <a:stCxn id="134" idx="0"/>
                <a:endCxn id="145" idx="1"/>
              </p:cNvCxnSpPr>
              <p:nvPr/>
            </p:nvCxnSpPr>
            <p:spPr>
              <a:xfrm flipV="1">
                <a:off x="2960675" y="3369280"/>
                <a:ext cx="2028399" cy="91971"/>
              </a:xfrm>
              <a:prstGeom prst="line">
                <a:avLst/>
              </a:prstGeom>
              <a:noFill/>
              <a:ln w="19050" cap="flat" cmpd="sng" algn="ctr">
                <a:solidFill>
                  <a:sysClr val="windowText" lastClr="000000"/>
                </a:solidFill>
                <a:prstDash val="solid"/>
              </a:ln>
              <a:effectLst/>
            </p:spPr>
          </p:cxnSp>
          <p:sp>
            <p:nvSpPr>
              <p:cNvPr id="134" name="Rectangle 133">
                <a:extLst>
                  <a:ext uri="{FF2B5EF4-FFF2-40B4-BE49-F238E27FC236}">
                    <a16:creationId xmlns:a16="http://schemas.microsoft.com/office/drawing/2014/main" id="{8B2D5A2D-FDF1-40F6-87FE-D2253A2A7676}"/>
                  </a:ext>
                </a:extLst>
              </p:cNvPr>
              <p:cNvSpPr/>
              <p:nvPr/>
            </p:nvSpPr>
            <p:spPr>
              <a:xfrm>
                <a:off x="2201593" y="3461251"/>
                <a:ext cx="1518162" cy="1059286"/>
              </a:xfrm>
              <a:prstGeom prst="rect">
                <a:avLst/>
              </a:prstGeom>
              <a:no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cs typeface="Arial"/>
                </a:endParaRPr>
              </a:p>
            </p:txBody>
          </p:sp>
          <p:grpSp>
            <p:nvGrpSpPr>
              <p:cNvPr id="136" name="Groupe 135">
                <a:extLst>
                  <a:ext uri="{FF2B5EF4-FFF2-40B4-BE49-F238E27FC236}">
                    <a16:creationId xmlns:a16="http://schemas.microsoft.com/office/drawing/2014/main" id="{2D5CF543-76D3-4937-8F2C-ECDD1072D057}"/>
                  </a:ext>
                </a:extLst>
              </p:cNvPr>
              <p:cNvGrpSpPr/>
              <p:nvPr/>
            </p:nvGrpSpPr>
            <p:grpSpPr>
              <a:xfrm>
                <a:off x="4930423" y="2653287"/>
                <a:ext cx="1592926" cy="712747"/>
                <a:chOff x="-709180" y="1896395"/>
                <a:chExt cx="1623863" cy="715511"/>
              </a:xfrm>
            </p:grpSpPr>
            <p:sp>
              <p:nvSpPr>
                <p:cNvPr id="140" name="ZoneTexte 139">
                  <a:extLst>
                    <a:ext uri="{FF2B5EF4-FFF2-40B4-BE49-F238E27FC236}">
                      <a16:creationId xmlns:a16="http://schemas.microsoft.com/office/drawing/2014/main" id="{70104291-D804-410D-B1F9-B39BBE610D6E}"/>
                    </a:ext>
                  </a:extLst>
                </p:cNvPr>
                <p:cNvSpPr txBox="1"/>
                <p:nvPr/>
              </p:nvSpPr>
              <p:spPr>
                <a:xfrm>
                  <a:off x="-709180" y="1904430"/>
                  <a:ext cx="1623863" cy="70747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050" b="1" i="0" u="none" strike="noStrike" kern="0" cap="none" spc="0" normalizeH="0" baseline="0" noProof="0" dirty="0">
                      <a:ln>
                        <a:noFill/>
                      </a:ln>
                      <a:solidFill>
                        <a:prstClr val="black"/>
                      </a:solidFill>
                      <a:effectLst/>
                      <a:uLnTx/>
                      <a:uFillTx/>
                      <a:latin typeface="Calibri"/>
                      <a:cs typeface="Arial"/>
                    </a:rPr>
                    <a:t>Senescence </a:t>
                  </a:r>
                </a:p>
                <a:p>
                  <a:pPr marL="0" marR="0" lvl="0" indent="0" defTabSz="914400" eaLnBrk="1" fontAlgn="auto" latinLnBrk="0" hangingPunct="1">
                    <a:lnSpc>
                      <a:spcPct val="100000"/>
                    </a:lnSpc>
                    <a:spcBef>
                      <a:spcPts val="0"/>
                    </a:spcBef>
                    <a:spcAft>
                      <a:spcPts val="0"/>
                    </a:spcAft>
                    <a:buClrTx/>
                    <a:buSzTx/>
                    <a:buFontTx/>
                    <a:buNone/>
                    <a:tabLst/>
                    <a:defRPr/>
                  </a:pPr>
                  <a:endParaRPr kumimoji="0" lang="fr-FR" sz="1050" b="0" i="0" u="none" strike="noStrike" kern="0" cap="none" spc="0" normalizeH="0" baseline="0" noProof="0" dirty="0">
                    <a:ln>
                      <a:noFill/>
                    </a:ln>
                    <a:solidFill>
                      <a:prstClr val="black"/>
                    </a:solidFill>
                    <a:effectLst/>
                    <a:uLnTx/>
                    <a:uFillTx/>
                    <a:latin typeface="Calibri"/>
                    <a:cs typeface="Arial"/>
                  </a:endParaRPr>
                </a:p>
              </p:txBody>
            </p:sp>
            <p:sp>
              <p:nvSpPr>
                <p:cNvPr id="141" name="Ellipse 140">
                  <a:extLst>
                    <a:ext uri="{FF2B5EF4-FFF2-40B4-BE49-F238E27FC236}">
                      <a16:creationId xmlns:a16="http://schemas.microsoft.com/office/drawing/2014/main" id="{9C20D041-B392-4841-B369-71FA43F959B4}"/>
                    </a:ext>
                  </a:extLst>
                </p:cNvPr>
                <p:cNvSpPr/>
                <p:nvPr/>
              </p:nvSpPr>
              <p:spPr>
                <a:xfrm>
                  <a:off x="-629790" y="1896395"/>
                  <a:ext cx="1371232" cy="443652"/>
                </a:xfrm>
                <a:prstGeom prst="ellipse">
                  <a:avLst/>
                </a:prstGeom>
                <a:no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cs typeface="Arial"/>
                  </a:endParaRPr>
                </a:p>
              </p:txBody>
            </p:sp>
          </p:grpSp>
          <p:sp>
            <p:nvSpPr>
              <p:cNvPr id="137" name="Flèche : courbe vers la gauche 136">
                <a:extLst>
                  <a:ext uri="{FF2B5EF4-FFF2-40B4-BE49-F238E27FC236}">
                    <a16:creationId xmlns:a16="http://schemas.microsoft.com/office/drawing/2014/main" id="{532C8964-C005-404A-A313-473EEA819F7C}"/>
                  </a:ext>
                </a:extLst>
              </p:cNvPr>
              <p:cNvSpPr/>
              <p:nvPr/>
            </p:nvSpPr>
            <p:spPr>
              <a:xfrm rot="10800000" flipH="1">
                <a:off x="5659090" y="3367055"/>
                <a:ext cx="524061" cy="965385"/>
              </a:xfrm>
              <a:prstGeom prst="curvedLeftArrow">
                <a:avLst/>
              </a:prstGeom>
              <a:gradFill flip="none" rotWithShape="1">
                <a:gsLst>
                  <a:gs pos="19000">
                    <a:srgbClr val="FFFF00">
                      <a:alpha val="35000"/>
                    </a:srgbClr>
                  </a:gs>
                  <a:gs pos="44000">
                    <a:srgbClr val="FCFCC4">
                      <a:alpha val="32000"/>
                    </a:srgbClr>
                  </a:gs>
                  <a:gs pos="0">
                    <a:srgbClr val="F79646">
                      <a:lumMod val="20000"/>
                      <a:lumOff val="80000"/>
                    </a:srgbClr>
                  </a:gs>
                  <a:gs pos="51000">
                    <a:srgbClr val="9BBB59">
                      <a:lumMod val="60000"/>
                      <a:lumOff val="40000"/>
                    </a:srgbClr>
                  </a:gs>
                  <a:gs pos="100000">
                    <a:srgbClr val="9BBB59"/>
                  </a:gs>
                </a:gsLst>
                <a:lin ang="5400000" scaled="1"/>
                <a:tileRect/>
              </a:grad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prstClr val="black"/>
                  </a:solidFill>
                  <a:effectLst/>
                  <a:uLnTx/>
                  <a:uFillTx/>
                  <a:latin typeface="Calibri"/>
                  <a:cs typeface="Arial"/>
                </a:endParaRPr>
              </a:p>
            </p:txBody>
          </p:sp>
          <p:cxnSp>
            <p:nvCxnSpPr>
              <p:cNvPr id="138" name="Connecteur droit 137">
                <a:extLst>
                  <a:ext uri="{FF2B5EF4-FFF2-40B4-BE49-F238E27FC236}">
                    <a16:creationId xmlns:a16="http://schemas.microsoft.com/office/drawing/2014/main" id="{A427B14A-7260-4675-8F8C-50009A57C4BE}"/>
                  </a:ext>
                </a:extLst>
              </p:cNvPr>
              <p:cNvCxnSpPr>
                <a:cxnSpLocks/>
                <a:stCxn id="139" idx="2"/>
                <a:endCxn id="144" idx="0"/>
              </p:cNvCxnSpPr>
              <p:nvPr/>
            </p:nvCxnSpPr>
            <p:spPr>
              <a:xfrm>
                <a:off x="3832674" y="2405050"/>
                <a:ext cx="138503" cy="568987"/>
              </a:xfrm>
              <a:prstGeom prst="line">
                <a:avLst/>
              </a:prstGeom>
              <a:noFill/>
              <a:ln w="19050" cap="flat" cmpd="sng" algn="ctr">
                <a:solidFill>
                  <a:sysClr val="windowText" lastClr="000000"/>
                </a:solidFill>
                <a:prstDash val="solid"/>
              </a:ln>
              <a:effectLst/>
            </p:spPr>
          </p:cxnSp>
          <p:sp>
            <p:nvSpPr>
              <p:cNvPr id="139" name="Rectangle 138">
                <a:extLst>
                  <a:ext uri="{FF2B5EF4-FFF2-40B4-BE49-F238E27FC236}">
                    <a16:creationId xmlns:a16="http://schemas.microsoft.com/office/drawing/2014/main" id="{771401A3-C744-4205-B98D-87E925514BD9}"/>
                  </a:ext>
                </a:extLst>
              </p:cNvPr>
              <p:cNvSpPr/>
              <p:nvPr/>
            </p:nvSpPr>
            <p:spPr>
              <a:xfrm>
                <a:off x="3055558" y="1341159"/>
                <a:ext cx="1554231" cy="1063891"/>
              </a:xfrm>
              <a:prstGeom prst="rect">
                <a:avLst/>
              </a:prstGeom>
              <a:no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a:cs typeface="Arial"/>
                </a:endParaRPr>
              </a:p>
            </p:txBody>
          </p:sp>
          <p:pic>
            <p:nvPicPr>
              <p:cNvPr id="126" name="Image 125">
                <a:extLst>
                  <a:ext uri="{FF2B5EF4-FFF2-40B4-BE49-F238E27FC236}">
                    <a16:creationId xmlns:a16="http://schemas.microsoft.com/office/drawing/2014/main" id="{DE285D7E-8EB8-47C7-B3CF-D820EE5BBC4D}"/>
                  </a:ext>
                </a:extLst>
              </p:cNvPr>
              <p:cNvPicPr/>
              <p:nvPr/>
            </p:nvPicPr>
            <p:blipFill rotWithShape="1">
              <a:blip r:embed="rId20" cstate="print">
                <a:extLst>
                  <a:ext uri="{28A0092B-C50C-407E-A947-70E740481C1C}">
                    <a14:useLocalDpi xmlns:a14="http://schemas.microsoft.com/office/drawing/2010/main" val="0"/>
                  </a:ext>
                </a:extLst>
              </a:blip>
              <a:srcRect l="30827" t="15269" r="52342" b="66617"/>
              <a:stretch/>
            </p:blipFill>
            <p:spPr bwMode="auto">
              <a:xfrm>
                <a:off x="2231205" y="3480767"/>
                <a:ext cx="1479719" cy="1017342"/>
              </a:xfrm>
              <a:prstGeom prst="rect">
                <a:avLst/>
              </a:prstGeom>
              <a:ln>
                <a:noFill/>
              </a:ln>
              <a:extLst>
                <a:ext uri="{53640926-AAD7-44D8-BBD7-CCE9431645EC}">
                  <a14:shadowObscured xmlns:a14="http://schemas.microsoft.com/office/drawing/2010/main"/>
                </a:ext>
              </a:extLst>
            </p:spPr>
          </p:pic>
        </p:grpSp>
        <p:pic>
          <p:nvPicPr>
            <p:cNvPr id="82" name="Image 81" descr="Une image contenant ciel, extérieur, brique, pavage&#10;&#10;Description générée automatiquement">
              <a:extLst>
                <a:ext uri="{FF2B5EF4-FFF2-40B4-BE49-F238E27FC236}">
                  <a16:creationId xmlns:a16="http://schemas.microsoft.com/office/drawing/2014/main" id="{9C4D673C-DF1C-4B93-863C-AB08E88E2CCF}"/>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6212736" y="12642892"/>
              <a:ext cx="1051793" cy="633342"/>
            </a:xfrm>
            <a:prstGeom prst="ellipse">
              <a:avLst/>
            </a:prstGeom>
            <a:solidFill>
              <a:srgbClr val="ED7D31"/>
            </a:solidFill>
            <a:ln w="190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49" name="Éclair 148">
              <a:extLst>
                <a:ext uri="{FF2B5EF4-FFF2-40B4-BE49-F238E27FC236}">
                  <a16:creationId xmlns:a16="http://schemas.microsoft.com/office/drawing/2014/main" id="{A8A6603C-3E72-447F-883D-BE18653DE569}"/>
                </a:ext>
              </a:extLst>
            </p:cNvPr>
            <p:cNvSpPr/>
            <p:nvPr/>
          </p:nvSpPr>
          <p:spPr>
            <a:xfrm rot="10002134">
              <a:off x="16185235" y="12488577"/>
              <a:ext cx="418011" cy="487069"/>
            </a:xfrm>
            <a:prstGeom prst="lightningBolt">
              <a:avLst/>
            </a:prstGeom>
            <a:solidFill>
              <a:srgbClr val="FF00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aphicFrame>
        <p:nvGraphicFramePr>
          <p:cNvPr id="160" name="Graphique 159">
            <a:extLst>
              <a:ext uri="{FF2B5EF4-FFF2-40B4-BE49-F238E27FC236}">
                <a16:creationId xmlns:a16="http://schemas.microsoft.com/office/drawing/2014/main" id="{723CCFE5-61F8-4392-BBC5-9AC54EC93FA9}"/>
              </a:ext>
            </a:extLst>
          </p:cNvPr>
          <p:cNvGraphicFramePr>
            <a:graphicFrameLocks/>
          </p:cNvGraphicFramePr>
          <p:nvPr>
            <p:extLst>
              <p:ext uri="{D42A27DB-BD31-4B8C-83A1-F6EECF244321}">
                <p14:modId xmlns:p14="http://schemas.microsoft.com/office/powerpoint/2010/main" val="2663633068"/>
              </p:ext>
            </p:extLst>
          </p:nvPr>
        </p:nvGraphicFramePr>
        <p:xfrm>
          <a:off x="5627122" y="24038462"/>
          <a:ext cx="3092824" cy="3467100"/>
        </p:xfrm>
        <a:graphic>
          <a:graphicData uri="http://schemas.openxmlformats.org/drawingml/2006/chart">
            <c:chart xmlns:c="http://schemas.openxmlformats.org/drawingml/2006/chart" xmlns:r="http://schemas.openxmlformats.org/officeDocument/2006/relationships" r:id="rId22"/>
          </a:graphicData>
        </a:graphic>
      </p:graphicFrame>
      <p:graphicFrame>
        <p:nvGraphicFramePr>
          <p:cNvPr id="163" name="Graphique 162">
            <a:extLst>
              <a:ext uri="{FF2B5EF4-FFF2-40B4-BE49-F238E27FC236}">
                <a16:creationId xmlns:a16="http://schemas.microsoft.com/office/drawing/2014/main" id="{1811ED07-9A7F-4D74-895C-5B11BAC37DB1}"/>
              </a:ext>
            </a:extLst>
          </p:cNvPr>
          <p:cNvGraphicFramePr>
            <a:graphicFrameLocks/>
          </p:cNvGraphicFramePr>
          <p:nvPr>
            <p:extLst>
              <p:ext uri="{D42A27DB-BD31-4B8C-83A1-F6EECF244321}">
                <p14:modId xmlns:p14="http://schemas.microsoft.com/office/powerpoint/2010/main" val="4089736404"/>
              </p:ext>
            </p:extLst>
          </p:nvPr>
        </p:nvGraphicFramePr>
        <p:xfrm>
          <a:off x="7965081" y="24147184"/>
          <a:ext cx="3450589" cy="2941517"/>
        </p:xfrm>
        <a:graphic>
          <a:graphicData uri="http://schemas.openxmlformats.org/drawingml/2006/chart">
            <c:chart xmlns:c="http://schemas.openxmlformats.org/drawingml/2006/chart" xmlns:r="http://schemas.openxmlformats.org/officeDocument/2006/relationships" r:id="rId23"/>
          </a:graphicData>
        </a:graphic>
      </p:graphicFrame>
      <p:sp>
        <p:nvSpPr>
          <p:cNvPr id="58" name="ZoneTexte 57">
            <a:extLst>
              <a:ext uri="{FF2B5EF4-FFF2-40B4-BE49-F238E27FC236}">
                <a16:creationId xmlns:a16="http://schemas.microsoft.com/office/drawing/2014/main" id="{3C34C59D-06E5-4AE2-A223-CC9AF60545D9}"/>
              </a:ext>
            </a:extLst>
          </p:cNvPr>
          <p:cNvSpPr txBox="1"/>
          <p:nvPr/>
        </p:nvSpPr>
        <p:spPr>
          <a:xfrm rot="16200000">
            <a:off x="4786299" y="25180276"/>
            <a:ext cx="1089346" cy="407720"/>
          </a:xfrm>
          <a:prstGeom prst="rect">
            <a:avLst/>
          </a:prstGeom>
          <a:solidFill>
            <a:schemeClr val="tx2">
              <a:lumMod val="40000"/>
              <a:lumOff val="6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fr-FR" sz="2000" b="1" dirty="0"/>
              <a:t>Control</a:t>
            </a:r>
          </a:p>
        </p:txBody>
      </p:sp>
      <p:sp>
        <p:nvSpPr>
          <p:cNvPr id="174" name="ZoneTexte 173">
            <a:extLst>
              <a:ext uri="{FF2B5EF4-FFF2-40B4-BE49-F238E27FC236}">
                <a16:creationId xmlns:a16="http://schemas.microsoft.com/office/drawing/2014/main" id="{6984B4CD-4934-4D02-B049-48B5764C919F}"/>
              </a:ext>
            </a:extLst>
          </p:cNvPr>
          <p:cNvSpPr txBox="1"/>
          <p:nvPr/>
        </p:nvSpPr>
        <p:spPr>
          <a:xfrm rot="16200000">
            <a:off x="4715187" y="27965568"/>
            <a:ext cx="1231569" cy="407720"/>
          </a:xfrm>
          <a:prstGeom prst="rect">
            <a:avLst/>
          </a:prstGeom>
          <a:solidFill>
            <a:srgbClr val="FF0000"/>
          </a:solidFill>
        </p:spPr>
        <p:style>
          <a:lnRef idx="2">
            <a:schemeClr val="dk1"/>
          </a:lnRef>
          <a:fillRef idx="1">
            <a:schemeClr val="lt1"/>
          </a:fillRef>
          <a:effectRef idx="0">
            <a:schemeClr val="dk1"/>
          </a:effectRef>
          <a:fontRef idx="minor">
            <a:schemeClr val="dk1"/>
          </a:fontRef>
        </p:style>
        <p:txBody>
          <a:bodyPr wrap="square" rtlCol="0">
            <a:spAutoFit/>
          </a:bodyPr>
          <a:lstStyle/>
          <a:p>
            <a:r>
              <a:rPr lang="fr-FR" sz="2000" b="1" dirty="0" err="1"/>
              <a:t>Drought</a:t>
            </a:r>
            <a:endParaRPr lang="fr-FR" sz="2000" b="1" dirty="0"/>
          </a:p>
        </p:txBody>
      </p:sp>
      <p:sp>
        <p:nvSpPr>
          <p:cNvPr id="11" name="ZoneTexte 10">
            <a:extLst>
              <a:ext uri="{FF2B5EF4-FFF2-40B4-BE49-F238E27FC236}">
                <a16:creationId xmlns:a16="http://schemas.microsoft.com/office/drawing/2014/main" id="{3DB8B041-3435-4A64-BB77-4C3840933646}"/>
              </a:ext>
            </a:extLst>
          </p:cNvPr>
          <p:cNvSpPr txBox="1"/>
          <p:nvPr/>
        </p:nvSpPr>
        <p:spPr>
          <a:xfrm>
            <a:off x="6647512" y="26636356"/>
            <a:ext cx="595293" cy="276999"/>
          </a:xfrm>
          <a:prstGeom prst="rect">
            <a:avLst/>
          </a:prstGeom>
          <a:noFill/>
        </p:spPr>
        <p:txBody>
          <a:bodyPr wrap="square" rtlCol="0">
            <a:spAutoFit/>
          </a:bodyPr>
          <a:lstStyle/>
          <a:p>
            <a:pPr algn="ctr"/>
            <a:r>
              <a:rPr lang="fr-FR" sz="1200" b="1" dirty="0"/>
              <a:t>Days</a:t>
            </a:r>
          </a:p>
        </p:txBody>
      </p:sp>
      <p:graphicFrame>
        <p:nvGraphicFramePr>
          <p:cNvPr id="162" name="Graphique 161">
            <a:extLst>
              <a:ext uri="{FF2B5EF4-FFF2-40B4-BE49-F238E27FC236}">
                <a16:creationId xmlns:a16="http://schemas.microsoft.com/office/drawing/2014/main" id="{90452C6E-BCBF-468B-8AD2-E9731C8CA647}"/>
              </a:ext>
            </a:extLst>
          </p:cNvPr>
          <p:cNvGraphicFramePr>
            <a:graphicFrameLocks/>
          </p:cNvGraphicFramePr>
          <p:nvPr>
            <p:extLst>
              <p:ext uri="{D42A27DB-BD31-4B8C-83A1-F6EECF244321}">
                <p14:modId xmlns:p14="http://schemas.microsoft.com/office/powerpoint/2010/main" val="2336738575"/>
              </p:ext>
            </p:extLst>
          </p:nvPr>
        </p:nvGraphicFramePr>
        <p:xfrm>
          <a:off x="5562979" y="26900285"/>
          <a:ext cx="3070411" cy="3467100"/>
        </p:xfrm>
        <a:graphic>
          <a:graphicData uri="http://schemas.openxmlformats.org/drawingml/2006/chart">
            <c:chart xmlns:c="http://schemas.openxmlformats.org/drawingml/2006/chart" xmlns:r="http://schemas.openxmlformats.org/officeDocument/2006/relationships" r:id="rId24"/>
          </a:graphicData>
        </a:graphic>
      </p:graphicFrame>
      <p:sp>
        <p:nvSpPr>
          <p:cNvPr id="32" name="ZoneTexte 31">
            <a:extLst>
              <a:ext uri="{FF2B5EF4-FFF2-40B4-BE49-F238E27FC236}">
                <a16:creationId xmlns:a16="http://schemas.microsoft.com/office/drawing/2014/main" id="{E15CE7D7-387A-4C74-9E2A-7ECC19303958}"/>
              </a:ext>
            </a:extLst>
          </p:cNvPr>
          <p:cNvSpPr txBox="1"/>
          <p:nvPr/>
        </p:nvSpPr>
        <p:spPr>
          <a:xfrm>
            <a:off x="13206953" y="29560870"/>
            <a:ext cx="6858358" cy="276999"/>
          </a:xfrm>
          <a:prstGeom prst="rect">
            <a:avLst/>
          </a:prstGeom>
          <a:noFill/>
        </p:spPr>
        <p:txBody>
          <a:bodyPr wrap="square" rtlCol="0">
            <a:spAutoFit/>
          </a:bodyPr>
          <a:lstStyle/>
          <a:p>
            <a:r>
              <a:rPr lang="fr-FR" sz="1200" b="1" dirty="0"/>
              <a:t>L = </a:t>
            </a:r>
            <a:r>
              <a:rPr lang="fr-FR" sz="1200" b="1" dirty="0" err="1"/>
              <a:t>Leaf</a:t>
            </a:r>
            <a:r>
              <a:rPr lang="fr-FR" sz="1200" b="1" dirty="0"/>
              <a:t> </a:t>
            </a:r>
            <a:r>
              <a:rPr lang="fr-FR" sz="1200" b="1" dirty="0" err="1"/>
              <a:t>rank</a:t>
            </a:r>
            <a:endParaRPr lang="fr-FR" sz="1200" b="1" dirty="0"/>
          </a:p>
        </p:txBody>
      </p:sp>
      <p:sp>
        <p:nvSpPr>
          <p:cNvPr id="152" name="Rectangle 151">
            <a:extLst>
              <a:ext uri="{FF2B5EF4-FFF2-40B4-BE49-F238E27FC236}">
                <a16:creationId xmlns:a16="http://schemas.microsoft.com/office/drawing/2014/main" id="{1BE6CF93-8684-4258-8D5F-583D9A8C0E7A}"/>
              </a:ext>
            </a:extLst>
          </p:cNvPr>
          <p:cNvSpPr/>
          <p:nvPr/>
        </p:nvSpPr>
        <p:spPr>
          <a:xfrm>
            <a:off x="12017023" y="21058231"/>
            <a:ext cx="3402184" cy="179881"/>
          </a:xfrm>
          <a:prstGeom prst="rect">
            <a:avLst/>
          </a:prstGeom>
          <a:solidFill>
            <a:schemeClr val="accent1"/>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95" name="Flèche : pentagone 394">
            <a:extLst>
              <a:ext uri="{FF2B5EF4-FFF2-40B4-BE49-F238E27FC236}">
                <a16:creationId xmlns:a16="http://schemas.microsoft.com/office/drawing/2014/main" id="{F6013452-CF99-4E96-BFCE-42F6852A8F01}"/>
              </a:ext>
            </a:extLst>
          </p:cNvPr>
          <p:cNvSpPr/>
          <p:nvPr/>
        </p:nvSpPr>
        <p:spPr>
          <a:xfrm>
            <a:off x="7684461" y="20939824"/>
            <a:ext cx="9721368" cy="530653"/>
          </a:xfrm>
          <a:prstGeom prst="homePlate">
            <a:avLst/>
          </a:prstGeom>
          <a:solidFill>
            <a:srgbClr val="E7E6E6">
              <a:lumMod val="75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04" name="Rectangle 403">
            <a:extLst>
              <a:ext uri="{FF2B5EF4-FFF2-40B4-BE49-F238E27FC236}">
                <a16:creationId xmlns:a16="http://schemas.microsoft.com/office/drawing/2014/main" id="{8CFE5AF5-44DA-4393-9448-F5FB0F1D573A}"/>
              </a:ext>
            </a:extLst>
          </p:cNvPr>
          <p:cNvSpPr/>
          <p:nvPr/>
        </p:nvSpPr>
        <p:spPr>
          <a:xfrm>
            <a:off x="12024641" y="21164050"/>
            <a:ext cx="3394566" cy="309519"/>
          </a:xfrm>
          <a:prstGeom prst="rect">
            <a:avLst/>
          </a:prstGeom>
          <a:solidFill>
            <a:srgbClr val="FF0000"/>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96" name="Flèche : pentagone 395">
            <a:extLst>
              <a:ext uri="{FF2B5EF4-FFF2-40B4-BE49-F238E27FC236}">
                <a16:creationId xmlns:a16="http://schemas.microsoft.com/office/drawing/2014/main" id="{6409647C-430D-4FBA-BFA0-EBD96823FAE9}"/>
              </a:ext>
            </a:extLst>
          </p:cNvPr>
          <p:cNvSpPr/>
          <p:nvPr/>
        </p:nvSpPr>
        <p:spPr>
          <a:xfrm>
            <a:off x="15419215" y="20938412"/>
            <a:ext cx="1986614" cy="532065"/>
          </a:xfrm>
          <a:prstGeom prst="homePlate">
            <a:avLst/>
          </a:prstGeom>
          <a:solidFill>
            <a:schemeClr val="accent4">
              <a:lumMod val="60000"/>
              <a:lumOff val="40000"/>
            </a:scheme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98" name="ZoneTexte 397">
            <a:extLst>
              <a:ext uri="{FF2B5EF4-FFF2-40B4-BE49-F238E27FC236}">
                <a16:creationId xmlns:a16="http://schemas.microsoft.com/office/drawing/2014/main" id="{C5B33C67-D8D7-4E59-9778-2D9224F3761F}"/>
              </a:ext>
            </a:extLst>
          </p:cNvPr>
          <p:cNvSpPr txBox="1"/>
          <p:nvPr/>
        </p:nvSpPr>
        <p:spPr>
          <a:xfrm>
            <a:off x="9543111" y="20321134"/>
            <a:ext cx="1974778" cy="369247"/>
          </a:xfrm>
          <a:prstGeom prst="rect">
            <a:avLst/>
          </a:prstGeom>
          <a:noFill/>
        </p:spPr>
        <p:txBody>
          <a:bodyPr wrap="square" rtlCol="0">
            <a:spAutoFit/>
          </a:bodyPr>
          <a:lstStyle/>
          <a:p>
            <a:pPr defTabSz="914400" fontAlgn="auto">
              <a:spcBef>
                <a:spcPts val="0"/>
              </a:spcBef>
              <a:spcAft>
                <a:spcPts val="0"/>
              </a:spcAft>
            </a:pPr>
            <a:r>
              <a:rPr lang="fr-FR" sz="1800" b="1" dirty="0">
                <a:solidFill>
                  <a:prstClr val="black"/>
                </a:solidFill>
                <a:latin typeface="Calibri" panose="020F0502020204030204"/>
              </a:rPr>
              <a:t>54 days</a:t>
            </a:r>
          </a:p>
        </p:txBody>
      </p:sp>
      <p:sp>
        <p:nvSpPr>
          <p:cNvPr id="399" name="ZoneTexte 398">
            <a:extLst>
              <a:ext uri="{FF2B5EF4-FFF2-40B4-BE49-F238E27FC236}">
                <a16:creationId xmlns:a16="http://schemas.microsoft.com/office/drawing/2014/main" id="{5B39BBE1-01E5-4972-80C5-F35F2C69E28D}"/>
              </a:ext>
            </a:extLst>
          </p:cNvPr>
          <p:cNvSpPr txBox="1"/>
          <p:nvPr/>
        </p:nvSpPr>
        <p:spPr>
          <a:xfrm>
            <a:off x="13314971" y="20321364"/>
            <a:ext cx="1974778" cy="369247"/>
          </a:xfrm>
          <a:prstGeom prst="rect">
            <a:avLst/>
          </a:prstGeom>
          <a:noFill/>
        </p:spPr>
        <p:txBody>
          <a:bodyPr wrap="square" rtlCol="0">
            <a:spAutoFit/>
          </a:bodyPr>
          <a:lstStyle/>
          <a:p>
            <a:pPr defTabSz="914400" fontAlgn="auto">
              <a:spcBef>
                <a:spcPts val="0"/>
              </a:spcBef>
              <a:spcAft>
                <a:spcPts val="0"/>
              </a:spcAft>
            </a:pPr>
            <a:r>
              <a:rPr lang="fr-FR" sz="1800" b="1" dirty="0">
                <a:solidFill>
                  <a:prstClr val="black"/>
                </a:solidFill>
                <a:latin typeface="Calibri" panose="020F0502020204030204"/>
              </a:rPr>
              <a:t>18 days</a:t>
            </a:r>
          </a:p>
        </p:txBody>
      </p:sp>
      <p:sp>
        <p:nvSpPr>
          <p:cNvPr id="400" name="ZoneTexte 399">
            <a:extLst>
              <a:ext uri="{FF2B5EF4-FFF2-40B4-BE49-F238E27FC236}">
                <a16:creationId xmlns:a16="http://schemas.microsoft.com/office/drawing/2014/main" id="{E10F07CC-77FC-41DD-ACA4-480A6E782BF1}"/>
              </a:ext>
            </a:extLst>
          </p:cNvPr>
          <p:cNvSpPr txBox="1"/>
          <p:nvPr/>
        </p:nvSpPr>
        <p:spPr>
          <a:xfrm>
            <a:off x="7590735" y="21495505"/>
            <a:ext cx="1974778" cy="338554"/>
          </a:xfrm>
          <a:prstGeom prst="rect">
            <a:avLst/>
          </a:prstGeom>
          <a:noFill/>
        </p:spPr>
        <p:txBody>
          <a:bodyPr wrap="square" rtlCol="0">
            <a:spAutoFit/>
          </a:bodyPr>
          <a:lstStyle/>
          <a:p>
            <a:pPr defTabSz="914400" fontAlgn="auto">
              <a:spcBef>
                <a:spcPts val="0"/>
              </a:spcBef>
              <a:spcAft>
                <a:spcPts val="0"/>
              </a:spcAft>
            </a:pPr>
            <a:r>
              <a:rPr lang="fr-FR" sz="1600" b="1" dirty="0">
                <a:solidFill>
                  <a:prstClr val="black"/>
                </a:solidFill>
                <a:latin typeface="Calibri" panose="020F0502020204030204"/>
              </a:rPr>
              <a:t>Sowing</a:t>
            </a:r>
          </a:p>
        </p:txBody>
      </p:sp>
      <p:sp>
        <p:nvSpPr>
          <p:cNvPr id="401" name="ZoneTexte 400">
            <a:extLst>
              <a:ext uri="{FF2B5EF4-FFF2-40B4-BE49-F238E27FC236}">
                <a16:creationId xmlns:a16="http://schemas.microsoft.com/office/drawing/2014/main" id="{852702A3-B6D1-45A6-8FFF-941A1158DC99}"/>
              </a:ext>
            </a:extLst>
          </p:cNvPr>
          <p:cNvSpPr txBox="1"/>
          <p:nvPr/>
        </p:nvSpPr>
        <p:spPr>
          <a:xfrm>
            <a:off x="9763184" y="21495505"/>
            <a:ext cx="1974778" cy="338554"/>
          </a:xfrm>
          <a:prstGeom prst="rect">
            <a:avLst/>
          </a:prstGeom>
          <a:noFill/>
        </p:spPr>
        <p:txBody>
          <a:bodyPr wrap="square" rtlCol="0">
            <a:spAutoFit/>
          </a:bodyPr>
          <a:lstStyle/>
          <a:p>
            <a:pPr defTabSz="914400" fontAlgn="auto">
              <a:spcBef>
                <a:spcPts val="0"/>
              </a:spcBef>
              <a:spcAft>
                <a:spcPts val="0"/>
              </a:spcAft>
            </a:pPr>
            <a:r>
              <a:rPr lang="fr-FR" sz="1600" b="1" dirty="0">
                <a:solidFill>
                  <a:prstClr val="black"/>
                </a:solidFill>
                <a:latin typeface="Calibri" panose="020F0502020204030204"/>
              </a:rPr>
              <a:t>Growth</a:t>
            </a:r>
          </a:p>
        </p:txBody>
      </p:sp>
      <p:sp>
        <p:nvSpPr>
          <p:cNvPr id="405" name="ZoneTexte 404">
            <a:extLst>
              <a:ext uri="{FF2B5EF4-FFF2-40B4-BE49-F238E27FC236}">
                <a16:creationId xmlns:a16="http://schemas.microsoft.com/office/drawing/2014/main" id="{A1D59DC7-13C1-4C6B-8D2F-68C4126093F1}"/>
              </a:ext>
            </a:extLst>
          </p:cNvPr>
          <p:cNvSpPr txBox="1"/>
          <p:nvPr/>
        </p:nvSpPr>
        <p:spPr>
          <a:xfrm>
            <a:off x="15833240" y="20321363"/>
            <a:ext cx="1974778" cy="369247"/>
          </a:xfrm>
          <a:prstGeom prst="rect">
            <a:avLst/>
          </a:prstGeom>
          <a:noFill/>
        </p:spPr>
        <p:txBody>
          <a:bodyPr wrap="square" rtlCol="0">
            <a:spAutoFit/>
          </a:bodyPr>
          <a:lstStyle/>
          <a:p>
            <a:pPr defTabSz="914400" fontAlgn="auto">
              <a:spcBef>
                <a:spcPts val="0"/>
              </a:spcBef>
              <a:spcAft>
                <a:spcPts val="0"/>
              </a:spcAft>
            </a:pPr>
            <a:r>
              <a:rPr lang="fr-FR" sz="1800" b="1" dirty="0">
                <a:solidFill>
                  <a:prstClr val="black"/>
                </a:solidFill>
                <a:latin typeface="Calibri" panose="020F0502020204030204"/>
              </a:rPr>
              <a:t>2 days</a:t>
            </a:r>
          </a:p>
        </p:txBody>
      </p:sp>
      <p:sp>
        <p:nvSpPr>
          <p:cNvPr id="410" name="ZoneTexte 409">
            <a:extLst>
              <a:ext uri="{FF2B5EF4-FFF2-40B4-BE49-F238E27FC236}">
                <a16:creationId xmlns:a16="http://schemas.microsoft.com/office/drawing/2014/main" id="{7DD0C060-968F-4FF3-A7F3-4576C57CB9FC}"/>
              </a:ext>
            </a:extLst>
          </p:cNvPr>
          <p:cNvSpPr txBox="1"/>
          <p:nvPr/>
        </p:nvSpPr>
        <p:spPr>
          <a:xfrm>
            <a:off x="11910455" y="20535080"/>
            <a:ext cx="174332" cy="307777"/>
          </a:xfrm>
          <a:prstGeom prst="rect">
            <a:avLst/>
          </a:prstGeom>
          <a:noFill/>
        </p:spPr>
        <p:txBody>
          <a:bodyPr wrap="square" rtlCol="0">
            <a:spAutoFit/>
          </a:bodyPr>
          <a:lstStyle/>
          <a:p>
            <a:pPr defTabSz="914400" fontAlgn="auto">
              <a:spcBef>
                <a:spcPts val="0"/>
              </a:spcBef>
              <a:spcAft>
                <a:spcPts val="0"/>
              </a:spcAft>
            </a:pPr>
            <a:r>
              <a:rPr lang="fr-FR" sz="1400" dirty="0">
                <a:solidFill>
                  <a:prstClr val="black"/>
                </a:solidFill>
                <a:latin typeface="Calibri" panose="020F0502020204030204"/>
              </a:rPr>
              <a:t>0</a:t>
            </a:r>
          </a:p>
        </p:txBody>
      </p:sp>
      <p:sp>
        <p:nvSpPr>
          <p:cNvPr id="411" name="ZoneTexte 410">
            <a:extLst>
              <a:ext uri="{FF2B5EF4-FFF2-40B4-BE49-F238E27FC236}">
                <a16:creationId xmlns:a16="http://schemas.microsoft.com/office/drawing/2014/main" id="{7FDD07B8-0F76-4FB6-9184-C6BCE4842F1A}"/>
              </a:ext>
            </a:extLst>
          </p:cNvPr>
          <p:cNvSpPr txBox="1"/>
          <p:nvPr/>
        </p:nvSpPr>
        <p:spPr>
          <a:xfrm>
            <a:off x="12545145" y="20536492"/>
            <a:ext cx="174332" cy="307777"/>
          </a:xfrm>
          <a:prstGeom prst="rect">
            <a:avLst/>
          </a:prstGeom>
          <a:noFill/>
        </p:spPr>
        <p:txBody>
          <a:bodyPr wrap="square" rtlCol="0">
            <a:spAutoFit/>
          </a:bodyPr>
          <a:lstStyle/>
          <a:p>
            <a:pPr defTabSz="914400" fontAlgn="auto">
              <a:spcBef>
                <a:spcPts val="0"/>
              </a:spcBef>
              <a:spcAft>
                <a:spcPts val="0"/>
              </a:spcAft>
            </a:pPr>
            <a:r>
              <a:rPr lang="fr-FR" sz="1400" dirty="0">
                <a:solidFill>
                  <a:prstClr val="black"/>
                </a:solidFill>
                <a:latin typeface="Calibri" panose="020F0502020204030204"/>
              </a:rPr>
              <a:t>4</a:t>
            </a:r>
          </a:p>
        </p:txBody>
      </p:sp>
      <p:sp>
        <p:nvSpPr>
          <p:cNvPr id="412" name="ZoneTexte 411">
            <a:extLst>
              <a:ext uri="{FF2B5EF4-FFF2-40B4-BE49-F238E27FC236}">
                <a16:creationId xmlns:a16="http://schemas.microsoft.com/office/drawing/2014/main" id="{DF249CFA-D29E-43E5-9585-03AEB0FC34D2}"/>
              </a:ext>
            </a:extLst>
          </p:cNvPr>
          <p:cNvSpPr txBox="1"/>
          <p:nvPr/>
        </p:nvSpPr>
        <p:spPr>
          <a:xfrm>
            <a:off x="13257330" y="20534841"/>
            <a:ext cx="174332" cy="307777"/>
          </a:xfrm>
          <a:prstGeom prst="rect">
            <a:avLst/>
          </a:prstGeom>
          <a:noFill/>
        </p:spPr>
        <p:txBody>
          <a:bodyPr wrap="square" rtlCol="0">
            <a:spAutoFit/>
          </a:bodyPr>
          <a:lstStyle/>
          <a:p>
            <a:pPr defTabSz="914400" fontAlgn="auto">
              <a:spcBef>
                <a:spcPts val="0"/>
              </a:spcBef>
              <a:spcAft>
                <a:spcPts val="0"/>
              </a:spcAft>
            </a:pPr>
            <a:r>
              <a:rPr lang="fr-FR" sz="1400" dirty="0">
                <a:solidFill>
                  <a:prstClr val="black"/>
                </a:solidFill>
                <a:latin typeface="Calibri" panose="020F0502020204030204"/>
              </a:rPr>
              <a:t>8</a:t>
            </a:r>
          </a:p>
        </p:txBody>
      </p:sp>
      <p:sp>
        <p:nvSpPr>
          <p:cNvPr id="413" name="ZoneTexte 412">
            <a:extLst>
              <a:ext uri="{FF2B5EF4-FFF2-40B4-BE49-F238E27FC236}">
                <a16:creationId xmlns:a16="http://schemas.microsoft.com/office/drawing/2014/main" id="{B26F4A82-1EC5-4ED7-8945-23DA9ECC6810}"/>
              </a:ext>
            </a:extLst>
          </p:cNvPr>
          <p:cNvSpPr txBox="1"/>
          <p:nvPr/>
        </p:nvSpPr>
        <p:spPr>
          <a:xfrm>
            <a:off x="14039331" y="20535080"/>
            <a:ext cx="448641" cy="307777"/>
          </a:xfrm>
          <a:prstGeom prst="rect">
            <a:avLst/>
          </a:prstGeom>
          <a:noFill/>
        </p:spPr>
        <p:txBody>
          <a:bodyPr wrap="square" rtlCol="0">
            <a:spAutoFit/>
          </a:bodyPr>
          <a:lstStyle/>
          <a:p>
            <a:pPr defTabSz="914400" fontAlgn="auto">
              <a:spcBef>
                <a:spcPts val="0"/>
              </a:spcBef>
              <a:spcAft>
                <a:spcPts val="0"/>
              </a:spcAft>
            </a:pPr>
            <a:r>
              <a:rPr lang="fr-FR" sz="1400" dirty="0">
                <a:solidFill>
                  <a:prstClr val="black"/>
                </a:solidFill>
                <a:latin typeface="Calibri" panose="020F0502020204030204"/>
              </a:rPr>
              <a:t>11</a:t>
            </a:r>
          </a:p>
        </p:txBody>
      </p:sp>
      <p:sp>
        <p:nvSpPr>
          <p:cNvPr id="414" name="ZoneTexte 413">
            <a:extLst>
              <a:ext uri="{FF2B5EF4-FFF2-40B4-BE49-F238E27FC236}">
                <a16:creationId xmlns:a16="http://schemas.microsoft.com/office/drawing/2014/main" id="{54F8BB09-5AA2-4762-8ADC-1A9F3B443E91}"/>
              </a:ext>
            </a:extLst>
          </p:cNvPr>
          <p:cNvSpPr txBox="1"/>
          <p:nvPr/>
        </p:nvSpPr>
        <p:spPr>
          <a:xfrm>
            <a:off x="14664570" y="20534841"/>
            <a:ext cx="448641" cy="307777"/>
          </a:xfrm>
          <a:prstGeom prst="rect">
            <a:avLst/>
          </a:prstGeom>
          <a:noFill/>
        </p:spPr>
        <p:txBody>
          <a:bodyPr wrap="square" rtlCol="0">
            <a:spAutoFit/>
          </a:bodyPr>
          <a:lstStyle/>
          <a:p>
            <a:pPr defTabSz="914400" fontAlgn="auto">
              <a:spcBef>
                <a:spcPts val="0"/>
              </a:spcBef>
              <a:spcAft>
                <a:spcPts val="0"/>
              </a:spcAft>
            </a:pPr>
            <a:r>
              <a:rPr lang="fr-FR" sz="1400" dirty="0">
                <a:solidFill>
                  <a:prstClr val="black"/>
                </a:solidFill>
                <a:latin typeface="Calibri" panose="020F0502020204030204"/>
              </a:rPr>
              <a:t>15</a:t>
            </a:r>
          </a:p>
        </p:txBody>
      </p:sp>
      <p:sp>
        <p:nvSpPr>
          <p:cNvPr id="415" name="ZoneTexte 414">
            <a:extLst>
              <a:ext uri="{FF2B5EF4-FFF2-40B4-BE49-F238E27FC236}">
                <a16:creationId xmlns:a16="http://schemas.microsoft.com/office/drawing/2014/main" id="{7CDED0C7-19BC-405B-B3BA-B0262BDCFFD3}"/>
              </a:ext>
            </a:extLst>
          </p:cNvPr>
          <p:cNvSpPr txBox="1"/>
          <p:nvPr/>
        </p:nvSpPr>
        <p:spPr>
          <a:xfrm>
            <a:off x="15223771" y="20535080"/>
            <a:ext cx="448641" cy="307777"/>
          </a:xfrm>
          <a:prstGeom prst="rect">
            <a:avLst/>
          </a:prstGeom>
          <a:noFill/>
        </p:spPr>
        <p:txBody>
          <a:bodyPr wrap="square" rtlCol="0">
            <a:spAutoFit/>
          </a:bodyPr>
          <a:lstStyle/>
          <a:p>
            <a:pPr defTabSz="914400" fontAlgn="auto">
              <a:spcBef>
                <a:spcPts val="0"/>
              </a:spcBef>
              <a:spcAft>
                <a:spcPts val="0"/>
              </a:spcAft>
            </a:pPr>
            <a:r>
              <a:rPr lang="fr-FR" sz="1400" dirty="0">
                <a:solidFill>
                  <a:prstClr val="black"/>
                </a:solidFill>
                <a:latin typeface="Calibri" panose="020F0502020204030204"/>
              </a:rPr>
              <a:t>18</a:t>
            </a:r>
          </a:p>
        </p:txBody>
      </p:sp>
      <p:sp>
        <p:nvSpPr>
          <p:cNvPr id="416" name="ZoneTexte 415">
            <a:extLst>
              <a:ext uri="{FF2B5EF4-FFF2-40B4-BE49-F238E27FC236}">
                <a16:creationId xmlns:a16="http://schemas.microsoft.com/office/drawing/2014/main" id="{F677AD7F-272E-4923-B580-5959176AB0FB}"/>
              </a:ext>
            </a:extLst>
          </p:cNvPr>
          <p:cNvSpPr txBox="1"/>
          <p:nvPr/>
        </p:nvSpPr>
        <p:spPr>
          <a:xfrm>
            <a:off x="12448441" y="21495505"/>
            <a:ext cx="2967430" cy="338554"/>
          </a:xfrm>
          <a:prstGeom prst="rect">
            <a:avLst/>
          </a:prstGeom>
          <a:noFill/>
        </p:spPr>
        <p:txBody>
          <a:bodyPr wrap="square" rtlCol="0">
            <a:spAutoFit/>
          </a:bodyPr>
          <a:lstStyle/>
          <a:p>
            <a:pPr defTabSz="914400" fontAlgn="auto">
              <a:spcBef>
                <a:spcPts val="0"/>
              </a:spcBef>
              <a:spcAft>
                <a:spcPts val="0"/>
              </a:spcAft>
            </a:pPr>
            <a:r>
              <a:rPr lang="fr-FR" sz="1600" b="1" dirty="0">
                <a:solidFill>
                  <a:schemeClr val="accent1"/>
                </a:solidFill>
                <a:latin typeface="Calibri" panose="020F0502020204030204"/>
              </a:rPr>
              <a:t>Control </a:t>
            </a:r>
            <a:r>
              <a:rPr lang="fr-FR" sz="1600" b="1" dirty="0">
                <a:solidFill>
                  <a:prstClr val="black"/>
                </a:solidFill>
                <a:latin typeface="Calibri" panose="020F0502020204030204"/>
              </a:rPr>
              <a:t>                  </a:t>
            </a:r>
            <a:r>
              <a:rPr lang="fr-FR" sz="1600" b="1" dirty="0" err="1">
                <a:solidFill>
                  <a:srgbClr val="FF0000"/>
                </a:solidFill>
                <a:latin typeface="Calibri" panose="020F0502020204030204"/>
              </a:rPr>
              <a:t>Drought</a:t>
            </a:r>
            <a:r>
              <a:rPr lang="fr-FR" sz="1600" b="1" dirty="0">
                <a:solidFill>
                  <a:srgbClr val="FF0000"/>
                </a:solidFill>
                <a:latin typeface="Calibri" panose="020F0502020204030204"/>
              </a:rPr>
              <a:t> stress</a:t>
            </a:r>
          </a:p>
        </p:txBody>
      </p:sp>
      <p:sp>
        <p:nvSpPr>
          <p:cNvPr id="417" name="ZoneTexte 416">
            <a:extLst>
              <a:ext uri="{FF2B5EF4-FFF2-40B4-BE49-F238E27FC236}">
                <a16:creationId xmlns:a16="http://schemas.microsoft.com/office/drawing/2014/main" id="{C71D4465-9784-4E26-B8AB-2B22B33A410B}"/>
              </a:ext>
            </a:extLst>
          </p:cNvPr>
          <p:cNvSpPr txBox="1"/>
          <p:nvPr/>
        </p:nvSpPr>
        <p:spPr>
          <a:xfrm>
            <a:off x="15575683" y="21495505"/>
            <a:ext cx="1974778" cy="338554"/>
          </a:xfrm>
          <a:prstGeom prst="rect">
            <a:avLst/>
          </a:prstGeom>
          <a:noFill/>
        </p:spPr>
        <p:txBody>
          <a:bodyPr wrap="square" rtlCol="0">
            <a:spAutoFit/>
          </a:bodyPr>
          <a:lstStyle/>
          <a:p>
            <a:pPr defTabSz="914400" fontAlgn="auto">
              <a:spcBef>
                <a:spcPts val="0"/>
              </a:spcBef>
              <a:spcAft>
                <a:spcPts val="0"/>
              </a:spcAft>
            </a:pPr>
            <a:r>
              <a:rPr lang="fr-FR" sz="1600" b="1" dirty="0">
                <a:solidFill>
                  <a:schemeClr val="accent4"/>
                </a:solidFill>
                <a:latin typeface="Calibri" panose="020F0502020204030204"/>
              </a:rPr>
              <a:t>Rehydratation</a:t>
            </a:r>
          </a:p>
        </p:txBody>
      </p:sp>
      <p:sp>
        <p:nvSpPr>
          <p:cNvPr id="420" name="ZoneTexte 419">
            <a:extLst>
              <a:ext uri="{FF2B5EF4-FFF2-40B4-BE49-F238E27FC236}">
                <a16:creationId xmlns:a16="http://schemas.microsoft.com/office/drawing/2014/main" id="{D06BF9EB-1AF0-4558-A089-05D21570925D}"/>
              </a:ext>
            </a:extLst>
          </p:cNvPr>
          <p:cNvSpPr txBox="1"/>
          <p:nvPr/>
        </p:nvSpPr>
        <p:spPr>
          <a:xfrm>
            <a:off x="7843347" y="22138411"/>
            <a:ext cx="4493679" cy="1200329"/>
          </a:xfrm>
          <a:prstGeom prst="rect">
            <a:avLst/>
          </a:prstGeom>
          <a:noFill/>
        </p:spPr>
        <p:txBody>
          <a:bodyPr wrap="square" rtlCol="0">
            <a:spAutoFit/>
          </a:bodyPr>
          <a:lstStyle/>
          <a:p>
            <a:pPr defTabSz="914400" fontAlgn="auto">
              <a:spcBef>
                <a:spcPts val="0"/>
              </a:spcBef>
              <a:spcAft>
                <a:spcPts val="0"/>
              </a:spcAft>
            </a:pPr>
            <a:r>
              <a:rPr lang="fr-FR" sz="1800" b="1" dirty="0" err="1">
                <a:solidFill>
                  <a:prstClr val="black"/>
                </a:solidFill>
                <a:latin typeface="Arial" panose="020B0604020202020204" pitchFamily="34" charset="0"/>
              </a:rPr>
              <a:t>Physiological</a:t>
            </a:r>
            <a:r>
              <a:rPr lang="fr-FR" sz="1800" b="1" dirty="0">
                <a:solidFill>
                  <a:prstClr val="black"/>
                </a:solidFill>
                <a:latin typeface="Arial" panose="020B0604020202020204" pitchFamily="34" charset="0"/>
              </a:rPr>
              <a:t> </a:t>
            </a:r>
            <a:r>
              <a:rPr lang="fr-FR" sz="1800" b="1" dirty="0" err="1">
                <a:solidFill>
                  <a:prstClr val="black"/>
                </a:solidFill>
                <a:latin typeface="Arial" panose="020B0604020202020204" pitchFamily="34" charset="0"/>
              </a:rPr>
              <a:t>characterization</a:t>
            </a:r>
            <a:endParaRPr lang="fr-FR" sz="1800" b="1" dirty="0">
              <a:solidFill>
                <a:prstClr val="black"/>
              </a:solidFill>
              <a:latin typeface="Calibri" panose="020F0502020204030204"/>
            </a:endParaRPr>
          </a:p>
          <a:p>
            <a:pPr marL="285750" indent="-285750" defTabSz="914400" fontAlgn="auto">
              <a:spcBef>
                <a:spcPts val="0"/>
              </a:spcBef>
              <a:spcAft>
                <a:spcPts val="0"/>
              </a:spcAft>
              <a:buFont typeface="Wingdings" panose="05000000000000000000" pitchFamily="2" charset="2"/>
              <a:buChar char="§"/>
            </a:pPr>
            <a:r>
              <a:rPr lang="fr-FR" sz="1800" dirty="0">
                <a:solidFill>
                  <a:prstClr val="black"/>
                </a:solidFill>
                <a:latin typeface="Calibri" panose="020F0502020204030204"/>
              </a:rPr>
              <a:t>Relative water content of </a:t>
            </a:r>
            <a:r>
              <a:rPr lang="fr-FR" sz="1800" dirty="0" err="1">
                <a:solidFill>
                  <a:prstClr val="black"/>
                </a:solidFill>
                <a:latin typeface="Calibri" panose="020F0502020204030204"/>
              </a:rPr>
              <a:t>leaves</a:t>
            </a:r>
            <a:endParaRPr lang="fr-FR" sz="1800" dirty="0">
              <a:solidFill>
                <a:prstClr val="black"/>
              </a:solidFill>
              <a:latin typeface="Calibri" panose="020F0502020204030204"/>
            </a:endParaRPr>
          </a:p>
          <a:p>
            <a:pPr marL="285750" indent="-285750" defTabSz="914400" fontAlgn="auto">
              <a:spcBef>
                <a:spcPts val="0"/>
              </a:spcBef>
              <a:spcAft>
                <a:spcPts val="0"/>
              </a:spcAft>
              <a:buFont typeface="Wingdings" panose="05000000000000000000" pitchFamily="2" charset="2"/>
              <a:buChar char="§"/>
            </a:pPr>
            <a:r>
              <a:rPr lang="fr-FR" sz="1800" dirty="0" err="1">
                <a:solidFill>
                  <a:prstClr val="black"/>
                </a:solidFill>
                <a:latin typeface="Calibri" panose="020F0502020204030204"/>
              </a:rPr>
              <a:t>Stomatal</a:t>
            </a:r>
            <a:r>
              <a:rPr lang="fr-FR" sz="1800" dirty="0">
                <a:solidFill>
                  <a:prstClr val="black"/>
                </a:solidFill>
                <a:latin typeface="Calibri" panose="020F0502020204030204"/>
              </a:rPr>
              <a:t> conductance</a:t>
            </a:r>
          </a:p>
          <a:p>
            <a:pPr marL="285750" indent="-285750" defTabSz="914400" fontAlgn="auto">
              <a:spcBef>
                <a:spcPts val="0"/>
              </a:spcBef>
              <a:spcAft>
                <a:spcPts val="0"/>
              </a:spcAft>
              <a:buFont typeface="Wingdings" panose="05000000000000000000" pitchFamily="2" charset="2"/>
              <a:buChar char="§"/>
            </a:pPr>
            <a:r>
              <a:rPr lang="fr-FR" sz="1800" dirty="0" err="1">
                <a:solidFill>
                  <a:prstClr val="black"/>
                </a:solidFill>
                <a:latin typeface="Calibri" panose="020F0502020204030204"/>
              </a:rPr>
              <a:t>Chlorophyll</a:t>
            </a:r>
            <a:r>
              <a:rPr lang="fr-FR" sz="1800" dirty="0">
                <a:solidFill>
                  <a:prstClr val="black"/>
                </a:solidFill>
                <a:latin typeface="Calibri" panose="020F0502020204030204"/>
              </a:rPr>
              <a:t> content</a:t>
            </a:r>
          </a:p>
        </p:txBody>
      </p:sp>
      <p:sp>
        <p:nvSpPr>
          <p:cNvPr id="421" name="ZoneTexte 420">
            <a:extLst>
              <a:ext uri="{FF2B5EF4-FFF2-40B4-BE49-F238E27FC236}">
                <a16:creationId xmlns:a16="http://schemas.microsoft.com/office/drawing/2014/main" id="{59F5A493-F55C-4DD5-B425-C139D96AF9DB}"/>
              </a:ext>
            </a:extLst>
          </p:cNvPr>
          <p:cNvSpPr txBox="1"/>
          <p:nvPr/>
        </p:nvSpPr>
        <p:spPr>
          <a:xfrm>
            <a:off x="15687278" y="22107365"/>
            <a:ext cx="3624979" cy="1200329"/>
          </a:xfrm>
          <a:prstGeom prst="rect">
            <a:avLst/>
          </a:prstGeom>
          <a:noFill/>
        </p:spPr>
        <p:txBody>
          <a:bodyPr wrap="square" rtlCol="0">
            <a:spAutoFit/>
          </a:bodyPr>
          <a:lstStyle/>
          <a:p>
            <a:pPr defTabSz="914400" fontAlgn="auto">
              <a:spcBef>
                <a:spcPts val="0"/>
              </a:spcBef>
              <a:spcAft>
                <a:spcPts val="0"/>
              </a:spcAft>
            </a:pPr>
            <a:r>
              <a:rPr lang="fr-FR" sz="1800" b="1" baseline="30000" dirty="0">
                <a:solidFill>
                  <a:prstClr val="black"/>
                </a:solidFill>
                <a:latin typeface="Arial" panose="020B0604020202020204" pitchFamily="34" charset="0"/>
                <a:cs typeface="Arial" panose="020B0604020202020204" pitchFamily="34" charset="0"/>
              </a:rPr>
              <a:t>13</a:t>
            </a:r>
            <a:r>
              <a:rPr lang="fr-FR" sz="1800" b="1" dirty="0">
                <a:solidFill>
                  <a:prstClr val="black"/>
                </a:solidFill>
                <a:latin typeface="Arial" panose="020B0604020202020204" pitchFamily="34" charset="0"/>
                <a:cs typeface="Arial" panose="020B0604020202020204" pitchFamily="34" charset="0"/>
              </a:rPr>
              <a:t>C- </a:t>
            </a:r>
            <a:r>
              <a:rPr lang="fr-FR" sz="1800" b="1" dirty="0" err="1">
                <a:solidFill>
                  <a:prstClr val="black"/>
                </a:solidFill>
                <a:latin typeface="Arial" panose="020B0604020202020204" pitchFamily="34" charset="0"/>
                <a:cs typeface="Arial" panose="020B0604020202020204" pitchFamily="34" charset="0"/>
              </a:rPr>
              <a:t>Fluxomic</a:t>
            </a:r>
            <a:r>
              <a:rPr lang="fr-FR" sz="1800" b="1" dirty="0">
                <a:solidFill>
                  <a:prstClr val="black"/>
                </a:solidFill>
                <a:latin typeface="Arial" panose="020B0604020202020204" pitchFamily="34" charset="0"/>
                <a:cs typeface="Arial" panose="020B0604020202020204" pitchFamily="34" charset="0"/>
              </a:rPr>
              <a:t> </a:t>
            </a:r>
            <a:r>
              <a:rPr lang="fr-FR" sz="1800" b="1" dirty="0" err="1">
                <a:solidFill>
                  <a:prstClr val="black"/>
                </a:solidFill>
                <a:latin typeface="Arial" panose="020B0604020202020204" pitchFamily="34" charset="0"/>
                <a:cs typeface="Arial" panose="020B0604020202020204" pitchFamily="34" charset="0"/>
              </a:rPr>
              <a:t>approach</a:t>
            </a:r>
            <a:endParaRPr lang="fr-FR" sz="1800" b="1" dirty="0">
              <a:solidFill>
                <a:prstClr val="black"/>
              </a:solidFill>
              <a:latin typeface="Arial" panose="020B0604020202020204" pitchFamily="34" charset="0"/>
              <a:cs typeface="Arial" panose="020B0604020202020204" pitchFamily="34" charset="0"/>
            </a:endParaRPr>
          </a:p>
          <a:p>
            <a:pPr marL="285750" indent="-285750" defTabSz="914400" fontAlgn="auto">
              <a:spcBef>
                <a:spcPts val="0"/>
              </a:spcBef>
              <a:spcAft>
                <a:spcPts val="0"/>
              </a:spcAft>
              <a:buFont typeface="Wingdings" panose="05000000000000000000" pitchFamily="2" charset="2"/>
              <a:buChar char="§"/>
            </a:pPr>
            <a:r>
              <a:rPr lang="fr-FR" sz="1800" dirty="0">
                <a:solidFill>
                  <a:prstClr val="black"/>
                </a:solidFill>
                <a:latin typeface="+mn-lt"/>
              </a:rPr>
              <a:t>Transient incorporations of                </a:t>
            </a:r>
            <a:r>
              <a:rPr lang="fr-FR" sz="1800" baseline="30000" dirty="0">
                <a:solidFill>
                  <a:prstClr val="black"/>
                </a:solidFill>
                <a:latin typeface="+mn-lt"/>
              </a:rPr>
              <a:t>13</a:t>
            </a:r>
            <a:r>
              <a:rPr lang="fr-FR" sz="1800" dirty="0">
                <a:solidFill>
                  <a:prstClr val="black"/>
                </a:solidFill>
                <a:latin typeface="+mn-lt"/>
              </a:rPr>
              <a:t>C-metabolic probes</a:t>
            </a:r>
          </a:p>
          <a:p>
            <a:pPr marL="285750" indent="-285750" defTabSz="914400" fontAlgn="auto">
              <a:spcBef>
                <a:spcPts val="0"/>
              </a:spcBef>
              <a:spcAft>
                <a:spcPts val="0"/>
              </a:spcAft>
              <a:buFont typeface="Wingdings" panose="05000000000000000000" pitchFamily="2" charset="2"/>
              <a:buChar char="§"/>
            </a:pPr>
            <a:r>
              <a:rPr lang="fr-FR" sz="1800" baseline="30000" dirty="0">
                <a:solidFill>
                  <a:prstClr val="black"/>
                </a:solidFill>
                <a:latin typeface="+mn-lt"/>
              </a:rPr>
              <a:t>13</a:t>
            </a:r>
            <a:r>
              <a:rPr lang="fr-FR" sz="1800" dirty="0">
                <a:solidFill>
                  <a:prstClr val="black"/>
                </a:solidFill>
                <a:latin typeface="+mn-lt"/>
              </a:rPr>
              <a:t>C-Metabolic flux </a:t>
            </a:r>
            <a:r>
              <a:rPr lang="fr-FR" sz="1800" dirty="0" err="1">
                <a:solidFill>
                  <a:prstClr val="black"/>
                </a:solidFill>
                <a:latin typeface="+mn-lt"/>
              </a:rPr>
              <a:t>analysis</a:t>
            </a:r>
            <a:endParaRPr lang="fr-FR" sz="1800" dirty="0">
              <a:solidFill>
                <a:prstClr val="black"/>
              </a:solidFill>
              <a:latin typeface="+mn-lt"/>
            </a:endParaRPr>
          </a:p>
        </p:txBody>
      </p:sp>
      <p:sp>
        <p:nvSpPr>
          <p:cNvPr id="422" name="ZoneTexte 421">
            <a:extLst>
              <a:ext uri="{FF2B5EF4-FFF2-40B4-BE49-F238E27FC236}">
                <a16:creationId xmlns:a16="http://schemas.microsoft.com/office/drawing/2014/main" id="{5BA8AAD7-B8B2-4E9F-9955-847F2DAC1524}"/>
              </a:ext>
            </a:extLst>
          </p:cNvPr>
          <p:cNvSpPr txBox="1"/>
          <p:nvPr/>
        </p:nvSpPr>
        <p:spPr>
          <a:xfrm>
            <a:off x="11654163" y="22122888"/>
            <a:ext cx="4493679" cy="1200329"/>
          </a:xfrm>
          <a:prstGeom prst="rect">
            <a:avLst/>
          </a:prstGeom>
          <a:noFill/>
        </p:spPr>
        <p:txBody>
          <a:bodyPr wrap="square" rtlCol="0">
            <a:spAutoFit/>
          </a:bodyPr>
          <a:lstStyle/>
          <a:p>
            <a:pPr defTabSz="914400" fontAlgn="auto">
              <a:spcBef>
                <a:spcPts val="0"/>
              </a:spcBef>
              <a:spcAft>
                <a:spcPts val="0"/>
              </a:spcAft>
            </a:pPr>
            <a:r>
              <a:rPr lang="fr-FR" sz="1800" b="1" dirty="0" err="1">
                <a:solidFill>
                  <a:prstClr val="black"/>
                </a:solidFill>
                <a:latin typeface="Arial" panose="020B0604020202020204" pitchFamily="34" charset="0"/>
                <a:cs typeface="Arial" panose="020B0604020202020204" pitchFamily="34" charset="0"/>
              </a:rPr>
              <a:t>Metabolic</a:t>
            </a:r>
            <a:r>
              <a:rPr lang="fr-FR" sz="1800" b="1" dirty="0">
                <a:solidFill>
                  <a:prstClr val="black"/>
                </a:solidFill>
                <a:latin typeface="Arial" panose="020B0604020202020204" pitchFamily="34" charset="0"/>
                <a:cs typeface="Arial" panose="020B0604020202020204" pitchFamily="34" charset="0"/>
              </a:rPr>
              <a:t> profiling </a:t>
            </a:r>
          </a:p>
          <a:p>
            <a:pPr marL="285750" indent="-285750" defTabSz="914400" fontAlgn="auto">
              <a:spcBef>
                <a:spcPts val="0"/>
              </a:spcBef>
              <a:spcAft>
                <a:spcPts val="0"/>
              </a:spcAft>
              <a:buFont typeface="Wingdings" panose="05000000000000000000" pitchFamily="2" charset="2"/>
              <a:buChar char="§"/>
            </a:pPr>
            <a:r>
              <a:rPr lang="fr-FR" sz="1800" dirty="0">
                <a:solidFill>
                  <a:prstClr val="black"/>
                </a:solidFill>
                <a:latin typeface="+mn-lt"/>
                <a:cs typeface="Arial" panose="020B0604020202020204" pitchFamily="34" charset="0"/>
              </a:rPr>
              <a:t>Proline, </a:t>
            </a:r>
            <a:r>
              <a:rPr lang="fr-FR" sz="1800" dirty="0" err="1">
                <a:solidFill>
                  <a:prstClr val="black"/>
                </a:solidFill>
                <a:latin typeface="+mn-lt"/>
                <a:cs typeface="Arial" panose="020B0604020202020204" pitchFamily="34" charset="0"/>
              </a:rPr>
              <a:t>Protein</a:t>
            </a:r>
            <a:r>
              <a:rPr lang="fr-FR" sz="1800" dirty="0">
                <a:solidFill>
                  <a:prstClr val="black"/>
                </a:solidFill>
                <a:latin typeface="+mn-lt"/>
                <a:cs typeface="Arial" panose="020B0604020202020204" pitchFamily="34" charset="0"/>
              </a:rPr>
              <a:t>, </a:t>
            </a:r>
            <a:r>
              <a:rPr lang="fr-FR" sz="1800" dirty="0" err="1">
                <a:solidFill>
                  <a:prstClr val="black"/>
                </a:solidFill>
                <a:latin typeface="+mn-lt"/>
                <a:cs typeface="Arial" panose="020B0604020202020204" pitchFamily="34" charset="0"/>
              </a:rPr>
              <a:t>Amino</a:t>
            </a:r>
            <a:r>
              <a:rPr lang="fr-FR" sz="1800" dirty="0">
                <a:solidFill>
                  <a:prstClr val="black"/>
                </a:solidFill>
                <a:latin typeface="+mn-lt"/>
                <a:cs typeface="Arial" panose="020B0604020202020204" pitchFamily="34" charset="0"/>
              </a:rPr>
              <a:t> Acid content</a:t>
            </a:r>
          </a:p>
          <a:p>
            <a:pPr marL="285750" indent="-285750" defTabSz="914400" fontAlgn="auto">
              <a:spcBef>
                <a:spcPts val="0"/>
              </a:spcBef>
              <a:spcAft>
                <a:spcPts val="0"/>
              </a:spcAft>
              <a:buFont typeface="Wingdings" panose="05000000000000000000" pitchFamily="2" charset="2"/>
              <a:buChar char="§"/>
            </a:pPr>
            <a:r>
              <a:rPr lang="fr-FR" sz="1800" dirty="0">
                <a:solidFill>
                  <a:prstClr val="black"/>
                </a:solidFill>
                <a:latin typeface="+mn-lt"/>
                <a:cs typeface="Arial" panose="020B0604020202020204" pitchFamily="34" charset="0"/>
              </a:rPr>
              <a:t>ATP/ADP and NAD(P)H/NAD(P) ratios</a:t>
            </a:r>
          </a:p>
          <a:p>
            <a:pPr marL="285750" indent="-285750" defTabSz="914400" fontAlgn="auto">
              <a:spcBef>
                <a:spcPts val="0"/>
              </a:spcBef>
              <a:spcAft>
                <a:spcPts val="0"/>
              </a:spcAft>
              <a:buFont typeface="Wingdings" panose="05000000000000000000" pitchFamily="2" charset="2"/>
              <a:buChar char="§"/>
            </a:pPr>
            <a:r>
              <a:rPr lang="fr-FR" sz="1800" dirty="0" err="1">
                <a:solidFill>
                  <a:prstClr val="black"/>
                </a:solidFill>
                <a:latin typeface="+mn-lt"/>
                <a:cs typeface="Arial" panose="020B0604020202020204" pitchFamily="34" charset="0"/>
              </a:rPr>
              <a:t>Enzymatic</a:t>
            </a:r>
            <a:r>
              <a:rPr lang="fr-FR" sz="1800" dirty="0">
                <a:solidFill>
                  <a:prstClr val="black"/>
                </a:solidFill>
                <a:latin typeface="+mn-lt"/>
                <a:cs typeface="Arial" panose="020B0604020202020204" pitchFamily="34" charset="0"/>
              </a:rPr>
              <a:t> </a:t>
            </a:r>
            <a:r>
              <a:rPr lang="fr-FR" sz="1800" dirty="0" err="1">
                <a:solidFill>
                  <a:prstClr val="black"/>
                </a:solidFill>
                <a:latin typeface="+mn-lt"/>
                <a:cs typeface="Arial" panose="020B0604020202020204" pitchFamily="34" charset="0"/>
              </a:rPr>
              <a:t>activity</a:t>
            </a:r>
            <a:r>
              <a:rPr lang="fr-FR" sz="1800" dirty="0">
                <a:solidFill>
                  <a:prstClr val="black"/>
                </a:solidFill>
                <a:latin typeface="+mn-lt"/>
                <a:cs typeface="Arial" panose="020B0604020202020204" pitchFamily="34" charset="0"/>
              </a:rPr>
              <a:t> of TCA</a:t>
            </a:r>
          </a:p>
        </p:txBody>
      </p:sp>
      <p:sp>
        <p:nvSpPr>
          <p:cNvPr id="423" name="Triangle isocèle 422">
            <a:extLst>
              <a:ext uri="{FF2B5EF4-FFF2-40B4-BE49-F238E27FC236}">
                <a16:creationId xmlns:a16="http://schemas.microsoft.com/office/drawing/2014/main" id="{4A3013C0-BFF6-4168-9AD6-C33B18A047D0}"/>
              </a:ext>
            </a:extLst>
          </p:cNvPr>
          <p:cNvSpPr/>
          <p:nvPr/>
        </p:nvSpPr>
        <p:spPr>
          <a:xfrm flipV="1">
            <a:off x="12015748" y="21812740"/>
            <a:ext cx="5263616" cy="268936"/>
          </a:xfrm>
          <a:prstGeom prst="triangle">
            <a:avLst>
              <a:gd name="adj" fmla="val 48842"/>
            </a:avLst>
          </a:prstGeom>
          <a:solidFill>
            <a:srgbClr val="FF0000"/>
          </a:solidFill>
          <a:ln w="285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DBDDA5E4-8E16-46FA-A4AC-3ED8652E028F}"/>
              </a:ext>
            </a:extLst>
          </p:cNvPr>
          <p:cNvSpPr/>
          <p:nvPr/>
        </p:nvSpPr>
        <p:spPr>
          <a:xfrm>
            <a:off x="7684461" y="22089732"/>
            <a:ext cx="11757969" cy="125439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3" name="Rectangle 152">
            <a:extLst>
              <a:ext uri="{FF2B5EF4-FFF2-40B4-BE49-F238E27FC236}">
                <a16:creationId xmlns:a16="http://schemas.microsoft.com/office/drawing/2014/main" id="{747209D4-964A-46AA-B467-765408BD47E0}"/>
              </a:ext>
            </a:extLst>
          </p:cNvPr>
          <p:cNvSpPr/>
          <p:nvPr/>
        </p:nvSpPr>
        <p:spPr>
          <a:xfrm>
            <a:off x="12024645" y="20940987"/>
            <a:ext cx="3389553" cy="249762"/>
          </a:xfrm>
          <a:prstGeom prst="rect">
            <a:avLst/>
          </a:prstGeom>
          <a:solidFill>
            <a:schemeClr val="tx2">
              <a:lumMod val="40000"/>
              <a:lumOff val="60000"/>
            </a:schemeClr>
          </a:solidFill>
          <a:ln w="19050" cap="flat" cmpd="sng" algn="ctr">
            <a:solidFill>
              <a:schemeClr val="tx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158" name="Connecteur droit 157">
            <a:extLst>
              <a:ext uri="{FF2B5EF4-FFF2-40B4-BE49-F238E27FC236}">
                <a16:creationId xmlns:a16="http://schemas.microsoft.com/office/drawing/2014/main" id="{D8411F87-1E25-4F94-9D93-7C80145D49BE}"/>
              </a:ext>
            </a:extLst>
          </p:cNvPr>
          <p:cNvCxnSpPr>
            <a:cxnSpLocks/>
          </p:cNvCxnSpPr>
          <p:nvPr/>
        </p:nvCxnSpPr>
        <p:spPr>
          <a:xfrm flipV="1">
            <a:off x="12024641" y="20836636"/>
            <a:ext cx="0" cy="723454"/>
          </a:xfrm>
          <a:prstGeom prst="line">
            <a:avLst/>
          </a:prstGeom>
          <a:noFill/>
          <a:ln w="38100" cap="flat" cmpd="sng" algn="ctr">
            <a:solidFill>
              <a:sysClr val="windowText" lastClr="000000"/>
            </a:solidFill>
            <a:prstDash val="solid"/>
            <a:miter lim="800000"/>
          </a:ln>
          <a:effectLst/>
        </p:spPr>
      </p:cxnSp>
      <p:sp>
        <p:nvSpPr>
          <p:cNvPr id="159" name="Éclair 158">
            <a:extLst>
              <a:ext uri="{FF2B5EF4-FFF2-40B4-BE49-F238E27FC236}">
                <a16:creationId xmlns:a16="http://schemas.microsoft.com/office/drawing/2014/main" id="{B7CD4312-35FA-490A-8976-6FA45C987BC0}"/>
              </a:ext>
            </a:extLst>
          </p:cNvPr>
          <p:cNvSpPr/>
          <p:nvPr/>
        </p:nvSpPr>
        <p:spPr>
          <a:xfrm rot="10002134" flipH="1">
            <a:off x="16612111" y="12369787"/>
            <a:ext cx="438189" cy="540557"/>
          </a:xfrm>
          <a:prstGeom prst="lightningBolt">
            <a:avLst/>
          </a:prstGeom>
          <a:solidFill>
            <a:srgbClr val="FF00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1" name="Triangle isocèle 160">
            <a:extLst>
              <a:ext uri="{FF2B5EF4-FFF2-40B4-BE49-F238E27FC236}">
                <a16:creationId xmlns:a16="http://schemas.microsoft.com/office/drawing/2014/main" id="{CC994870-F545-4718-9A24-0E5F3E2B4A77}"/>
              </a:ext>
            </a:extLst>
          </p:cNvPr>
          <p:cNvSpPr/>
          <p:nvPr/>
        </p:nvSpPr>
        <p:spPr>
          <a:xfrm rot="5207308">
            <a:off x="16238360" y="20804603"/>
            <a:ext cx="201425" cy="2099844"/>
          </a:xfrm>
          <a:prstGeom prst="triangle">
            <a:avLst>
              <a:gd name="adj" fmla="val 56034"/>
            </a:avLst>
          </a:prstGeom>
          <a:solidFill>
            <a:srgbClr val="B3A2C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7" name="Triangle isocèle 166">
            <a:extLst>
              <a:ext uri="{FF2B5EF4-FFF2-40B4-BE49-F238E27FC236}">
                <a16:creationId xmlns:a16="http://schemas.microsoft.com/office/drawing/2014/main" id="{34AA906C-304B-46D3-A772-2E92D6AC7FEE}"/>
              </a:ext>
            </a:extLst>
          </p:cNvPr>
          <p:cNvSpPr/>
          <p:nvPr/>
        </p:nvSpPr>
        <p:spPr>
          <a:xfrm rot="16366085">
            <a:off x="12858779" y="20811993"/>
            <a:ext cx="205689" cy="2100347"/>
          </a:xfrm>
          <a:prstGeom prst="triangle">
            <a:avLst>
              <a:gd name="adj" fmla="val 56034"/>
            </a:avLst>
          </a:prstGeom>
          <a:solidFill>
            <a:srgbClr val="8EB4E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164" name="Graphique 163">
            <a:extLst>
              <a:ext uri="{FF2B5EF4-FFF2-40B4-BE49-F238E27FC236}">
                <a16:creationId xmlns:a16="http://schemas.microsoft.com/office/drawing/2014/main" id="{162B073E-8C38-4B56-8BEB-C887A2E97C27}"/>
              </a:ext>
            </a:extLst>
          </p:cNvPr>
          <p:cNvGraphicFramePr>
            <a:graphicFrameLocks/>
          </p:cNvGraphicFramePr>
          <p:nvPr>
            <p:extLst>
              <p:ext uri="{D42A27DB-BD31-4B8C-83A1-F6EECF244321}">
                <p14:modId xmlns:p14="http://schemas.microsoft.com/office/powerpoint/2010/main" val="2657758697"/>
              </p:ext>
            </p:extLst>
          </p:nvPr>
        </p:nvGraphicFramePr>
        <p:xfrm>
          <a:off x="7900338" y="26978336"/>
          <a:ext cx="4140536" cy="3652978"/>
        </p:xfrm>
        <a:graphic>
          <a:graphicData uri="http://schemas.openxmlformats.org/drawingml/2006/chart">
            <c:chart xmlns:c="http://schemas.openxmlformats.org/drawingml/2006/chart" xmlns:r="http://schemas.openxmlformats.org/officeDocument/2006/relationships" r:id="rId25"/>
          </a:graphicData>
        </a:graphic>
      </p:graphicFrame>
      <p:sp>
        <p:nvSpPr>
          <p:cNvPr id="178" name="ZoneTexte 177">
            <a:extLst>
              <a:ext uri="{FF2B5EF4-FFF2-40B4-BE49-F238E27FC236}">
                <a16:creationId xmlns:a16="http://schemas.microsoft.com/office/drawing/2014/main" id="{76E78780-45B1-42C6-BF47-75A513EE07A3}"/>
              </a:ext>
            </a:extLst>
          </p:cNvPr>
          <p:cNvSpPr txBox="1"/>
          <p:nvPr/>
        </p:nvSpPr>
        <p:spPr>
          <a:xfrm>
            <a:off x="9153428" y="26636356"/>
            <a:ext cx="595293" cy="276999"/>
          </a:xfrm>
          <a:prstGeom prst="rect">
            <a:avLst/>
          </a:prstGeom>
          <a:noFill/>
        </p:spPr>
        <p:txBody>
          <a:bodyPr wrap="square" rtlCol="0">
            <a:spAutoFit/>
          </a:bodyPr>
          <a:lstStyle/>
          <a:p>
            <a:pPr algn="ctr"/>
            <a:r>
              <a:rPr lang="fr-FR" sz="1200" b="1" dirty="0"/>
              <a:t>Days</a:t>
            </a:r>
          </a:p>
        </p:txBody>
      </p:sp>
      <p:sp>
        <p:nvSpPr>
          <p:cNvPr id="179" name="ZoneTexte 178">
            <a:extLst>
              <a:ext uri="{FF2B5EF4-FFF2-40B4-BE49-F238E27FC236}">
                <a16:creationId xmlns:a16="http://schemas.microsoft.com/office/drawing/2014/main" id="{464AB450-6F8E-4E56-8D56-426B86230F37}"/>
              </a:ext>
            </a:extLst>
          </p:cNvPr>
          <p:cNvSpPr txBox="1"/>
          <p:nvPr/>
        </p:nvSpPr>
        <p:spPr>
          <a:xfrm>
            <a:off x="11890337" y="26644933"/>
            <a:ext cx="595293" cy="276999"/>
          </a:xfrm>
          <a:prstGeom prst="rect">
            <a:avLst/>
          </a:prstGeom>
          <a:noFill/>
        </p:spPr>
        <p:txBody>
          <a:bodyPr wrap="square" rtlCol="0">
            <a:spAutoFit/>
          </a:bodyPr>
          <a:lstStyle/>
          <a:p>
            <a:pPr algn="ctr"/>
            <a:r>
              <a:rPr lang="fr-FR" sz="1200" b="1" dirty="0"/>
              <a:t>Days</a:t>
            </a:r>
          </a:p>
        </p:txBody>
      </p:sp>
      <p:cxnSp>
        <p:nvCxnSpPr>
          <p:cNvPr id="169" name="Connecteur droit 168">
            <a:extLst>
              <a:ext uri="{FF2B5EF4-FFF2-40B4-BE49-F238E27FC236}">
                <a16:creationId xmlns:a16="http://schemas.microsoft.com/office/drawing/2014/main" id="{F57DB58B-3867-4FA3-B574-86F7E246A5CF}"/>
              </a:ext>
            </a:extLst>
          </p:cNvPr>
          <p:cNvCxnSpPr>
            <a:cxnSpLocks/>
          </p:cNvCxnSpPr>
          <p:nvPr/>
        </p:nvCxnSpPr>
        <p:spPr>
          <a:xfrm flipV="1">
            <a:off x="12660907" y="20820834"/>
            <a:ext cx="0" cy="723454"/>
          </a:xfrm>
          <a:prstGeom prst="line">
            <a:avLst/>
          </a:prstGeom>
          <a:noFill/>
          <a:ln w="38100" cap="flat" cmpd="sng" algn="ctr">
            <a:solidFill>
              <a:sysClr val="windowText" lastClr="000000"/>
            </a:solidFill>
            <a:prstDash val="sysDot"/>
            <a:miter lim="800000"/>
          </a:ln>
          <a:effectLst/>
        </p:spPr>
      </p:cxnSp>
      <p:cxnSp>
        <p:nvCxnSpPr>
          <p:cNvPr id="171" name="Connecteur droit 170">
            <a:extLst>
              <a:ext uri="{FF2B5EF4-FFF2-40B4-BE49-F238E27FC236}">
                <a16:creationId xmlns:a16="http://schemas.microsoft.com/office/drawing/2014/main" id="{F6F3C2A6-EB5B-443A-8E45-2666D03B818E}"/>
              </a:ext>
            </a:extLst>
          </p:cNvPr>
          <p:cNvCxnSpPr>
            <a:cxnSpLocks/>
          </p:cNvCxnSpPr>
          <p:nvPr/>
        </p:nvCxnSpPr>
        <p:spPr>
          <a:xfrm flipH="1" flipV="1">
            <a:off x="13389021" y="20807455"/>
            <a:ext cx="3533" cy="750212"/>
          </a:xfrm>
          <a:prstGeom prst="line">
            <a:avLst/>
          </a:prstGeom>
          <a:noFill/>
          <a:ln w="38100" cap="flat" cmpd="sng" algn="ctr">
            <a:solidFill>
              <a:sysClr val="windowText" lastClr="000000"/>
            </a:solidFill>
            <a:prstDash val="sysDot"/>
            <a:miter lim="800000"/>
          </a:ln>
          <a:effectLst/>
        </p:spPr>
      </p:cxnSp>
      <p:cxnSp>
        <p:nvCxnSpPr>
          <p:cNvPr id="175" name="Connecteur droit 174">
            <a:extLst>
              <a:ext uri="{FF2B5EF4-FFF2-40B4-BE49-F238E27FC236}">
                <a16:creationId xmlns:a16="http://schemas.microsoft.com/office/drawing/2014/main" id="{3C24DD7E-7455-4908-AEA3-D60D9DABF0F5}"/>
              </a:ext>
            </a:extLst>
          </p:cNvPr>
          <p:cNvCxnSpPr>
            <a:cxnSpLocks/>
          </p:cNvCxnSpPr>
          <p:nvPr/>
        </p:nvCxnSpPr>
        <p:spPr>
          <a:xfrm flipV="1">
            <a:off x="14213626" y="20820834"/>
            <a:ext cx="0" cy="723454"/>
          </a:xfrm>
          <a:prstGeom prst="line">
            <a:avLst/>
          </a:prstGeom>
          <a:noFill/>
          <a:ln w="38100" cap="flat" cmpd="sng" algn="ctr">
            <a:solidFill>
              <a:sysClr val="windowText" lastClr="000000"/>
            </a:solidFill>
            <a:prstDash val="sysDot"/>
            <a:miter lim="800000"/>
          </a:ln>
          <a:effectLst/>
        </p:spPr>
      </p:cxnSp>
      <p:cxnSp>
        <p:nvCxnSpPr>
          <p:cNvPr id="176" name="Connecteur droit 175">
            <a:extLst>
              <a:ext uri="{FF2B5EF4-FFF2-40B4-BE49-F238E27FC236}">
                <a16:creationId xmlns:a16="http://schemas.microsoft.com/office/drawing/2014/main" id="{5478B82F-602E-443A-9F92-2DA749C0B50F}"/>
              </a:ext>
            </a:extLst>
          </p:cNvPr>
          <p:cNvCxnSpPr>
            <a:cxnSpLocks/>
          </p:cNvCxnSpPr>
          <p:nvPr/>
        </p:nvCxnSpPr>
        <p:spPr>
          <a:xfrm flipV="1">
            <a:off x="14837103" y="20820834"/>
            <a:ext cx="0" cy="723454"/>
          </a:xfrm>
          <a:prstGeom prst="line">
            <a:avLst/>
          </a:prstGeom>
          <a:noFill/>
          <a:ln w="38100" cap="flat" cmpd="sng" algn="ctr">
            <a:solidFill>
              <a:sysClr val="windowText" lastClr="000000"/>
            </a:solidFill>
            <a:prstDash val="sysDot"/>
            <a:miter lim="800000"/>
          </a:ln>
          <a:effectLst/>
        </p:spPr>
      </p:cxnSp>
      <p:cxnSp>
        <p:nvCxnSpPr>
          <p:cNvPr id="180" name="Connecteur droit 179">
            <a:extLst>
              <a:ext uri="{FF2B5EF4-FFF2-40B4-BE49-F238E27FC236}">
                <a16:creationId xmlns:a16="http://schemas.microsoft.com/office/drawing/2014/main" id="{AC144F35-0704-49B8-B48E-4A8996DB3C8F}"/>
              </a:ext>
            </a:extLst>
          </p:cNvPr>
          <p:cNvCxnSpPr>
            <a:cxnSpLocks/>
          </p:cNvCxnSpPr>
          <p:nvPr/>
        </p:nvCxnSpPr>
        <p:spPr>
          <a:xfrm flipV="1">
            <a:off x="7684460" y="20844269"/>
            <a:ext cx="0" cy="723454"/>
          </a:xfrm>
          <a:prstGeom prst="line">
            <a:avLst/>
          </a:prstGeom>
          <a:noFill/>
          <a:ln w="38100" cap="flat" cmpd="sng" algn="ctr">
            <a:solidFill>
              <a:sysClr val="windowText" lastClr="000000"/>
            </a:solidFill>
            <a:prstDash val="solid"/>
            <a:miter lim="800000"/>
          </a:ln>
          <a:effectLst/>
        </p:spPr>
      </p:cxnSp>
      <p:cxnSp>
        <p:nvCxnSpPr>
          <p:cNvPr id="181" name="Connecteur droit 180">
            <a:extLst>
              <a:ext uri="{FF2B5EF4-FFF2-40B4-BE49-F238E27FC236}">
                <a16:creationId xmlns:a16="http://schemas.microsoft.com/office/drawing/2014/main" id="{92A7F3CC-2126-46D9-A9D4-48D6376A1029}"/>
              </a:ext>
            </a:extLst>
          </p:cNvPr>
          <p:cNvCxnSpPr>
            <a:cxnSpLocks/>
          </p:cNvCxnSpPr>
          <p:nvPr/>
        </p:nvCxnSpPr>
        <p:spPr>
          <a:xfrm flipV="1">
            <a:off x="15405589" y="20844269"/>
            <a:ext cx="0" cy="723454"/>
          </a:xfrm>
          <a:prstGeom prst="line">
            <a:avLst/>
          </a:prstGeom>
          <a:noFill/>
          <a:ln w="38100" cap="flat" cmpd="sng" algn="ctr">
            <a:solidFill>
              <a:sysClr val="windowText" lastClr="000000"/>
            </a:solidFill>
            <a:prstDash val="solid"/>
            <a:miter lim="800000"/>
          </a:ln>
          <a:effectLst/>
        </p:spPr>
      </p:cxnSp>
      <p:graphicFrame>
        <p:nvGraphicFramePr>
          <p:cNvPr id="182" name="Graphique 181">
            <a:extLst>
              <a:ext uri="{FF2B5EF4-FFF2-40B4-BE49-F238E27FC236}">
                <a16:creationId xmlns:a16="http://schemas.microsoft.com/office/drawing/2014/main" id="{B21582E9-E9B7-4423-BDF7-570CB54C89C0}"/>
              </a:ext>
            </a:extLst>
          </p:cNvPr>
          <p:cNvGraphicFramePr>
            <a:graphicFrameLocks/>
          </p:cNvGraphicFramePr>
          <p:nvPr>
            <p:extLst>
              <p:ext uri="{D42A27DB-BD31-4B8C-83A1-F6EECF244321}">
                <p14:modId xmlns:p14="http://schemas.microsoft.com/office/powerpoint/2010/main" val="2086830165"/>
              </p:ext>
            </p:extLst>
          </p:nvPr>
        </p:nvGraphicFramePr>
        <p:xfrm>
          <a:off x="10549514" y="26754593"/>
          <a:ext cx="4503963" cy="4923065"/>
        </p:xfrm>
        <a:graphic>
          <a:graphicData uri="http://schemas.openxmlformats.org/drawingml/2006/chart">
            <c:chart xmlns:c="http://schemas.openxmlformats.org/drawingml/2006/chart" xmlns:r="http://schemas.openxmlformats.org/officeDocument/2006/relationships" r:id="rId26"/>
          </a:graphicData>
        </a:graphic>
      </p:graphicFrame>
    </p:spTree>
    <p:extLst>
      <p:ext uri="{BB962C8B-B14F-4D97-AF65-F5344CB8AC3E}">
        <p14:creationId xmlns:p14="http://schemas.microsoft.com/office/powerpoint/2010/main" val="4255249563"/>
      </p:ext>
    </p:extLst>
  </p:cSld>
  <p:clrMapOvr>
    <a:masterClrMapping/>
  </p:clrMapOvr>
</p:sld>
</file>

<file path=ppt/theme/theme1.xml><?xml version="1.0" encoding="utf-8"?>
<a:theme xmlns:a="http://schemas.openxmlformats.org/drawingml/2006/main" name="1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3029</TotalTime>
  <Words>834</Words>
  <Application>Microsoft Office PowerPoint</Application>
  <PresentationFormat>Personnalisé</PresentationFormat>
  <Paragraphs>103</Paragraphs>
  <Slides>1</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vt:i4>
      </vt:variant>
    </vt:vector>
  </HeadingPairs>
  <TitlesOfParts>
    <vt:vector size="7" baseType="lpstr">
      <vt:lpstr>Arial</vt:lpstr>
      <vt:lpstr>Calibri</vt:lpstr>
      <vt:lpstr>Myriad Pro Cond</vt:lpstr>
      <vt:lpstr>Times New Roman</vt:lpstr>
      <vt:lpstr>Wingdings</vt:lpstr>
      <vt:lpstr>1_Thème Office</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Rachel</dc:creator>
  <cp:lastModifiedBy>Mathieu Aubert</cp:lastModifiedBy>
  <cp:revision>258</cp:revision>
  <cp:lastPrinted>2022-03-24T14:42:54Z</cp:lastPrinted>
  <dcterms:modified xsi:type="dcterms:W3CDTF">2022-03-25T13:57:54Z</dcterms:modified>
</cp:coreProperties>
</file>